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Lst>
  <p:sldSz cy="5143500" cx="9144000"/>
  <p:notesSz cx="6858000" cy="9144000"/>
  <p:embeddedFontLst>
    <p:embeddedFont>
      <p:font typeface="Inconsolata"/>
      <p:regular r:id="rId102"/>
      <p:bold r:id="rId103"/>
    </p:embeddedFont>
    <p:embeddedFont>
      <p:font typeface="Montserrat"/>
      <p:regular r:id="rId104"/>
      <p:bold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15A1BA09-D875-428E-AE3A-23CAAE69C0EA}">
  <a:tblStyle styleId="{15A1BA09-D875-428E-AE3A-23CAAE69C0EA}" styleName="Table_0">
    <a:wholeTbl>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tblStyle>
  <a:tblStyle styleId="{05C3983E-AFC5-423B-B7F8-6B319EB4F43B}"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5" Type="http://schemas.openxmlformats.org/officeDocument/2006/relationships/font" Target="fonts/Montserrat-bold.fntdata"/><Relationship Id="rId104" Type="http://schemas.openxmlformats.org/officeDocument/2006/relationships/font" Target="fonts/Montserrat-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Inconsolata-bold.fntdata"/><Relationship Id="rId102" Type="http://schemas.openxmlformats.org/officeDocument/2006/relationships/font" Target="fonts/Inconsolata-regular.fntdata"/><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hpdrc.cs.fiu.edu/library/books/datades-book/"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Hi, I'm Mark Matienzo, and I'm one of the facilitators of the Data Modeling 101 workshop. Welcome - we hope you learn a lot today!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facilitators, we also want to remind you that this is an informal workshop and that you are encouraged to ask questions at any point. Please raise your hand, reach out to one of us in the channel we set up for this workshop, or </a:t>
            </a:r>
            <a:r>
              <a:rPr lang="en">
                <a:solidFill>
                  <a:schemeClr val="dk1"/>
                </a:solidFill>
              </a:rPr>
              <a:t>signal in some other way. I'll take a brief pause here just to see if there are any questions as we move forward. If you have any questions that are not pressing, feel free to share them in the Slack channel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let's move forward. The high-level motivations for this workshop are twofold: first, to help build data modeling capacity in the Hydra community and beyond, and to help build practices in the development of data models. It's been well acknowledged that the data modeling is an important skill and area of work to the Hydra community, but as yet we haven't seen a whole lot of steps forward in the community. This need is precisely why we proposed the workshop - as a way to start building a corps of folks interested in data modeling, and to help grow that community into one that can facilitate the development of these best practices within the Hydra community.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Let's briefly go over the goals for the workshop that we as the facilitators established. First, we wanted to you to understand the motivations for data modeling as part of the application development process. All of you, regardless if you're a programmer, a metadata librarian, a project manager, what have you, should have an understanding of why data modeling is important, and how it fits into software design and implementation. Understanding this will help you participate in that process. Building on that, we also intend for this workshop to allow you start modeling discussions at your own institutions and participate in broader discussions within the community, such as the development of PCDM 2.0.</a:t>
            </a:r>
          </a:p>
          <a:p>
            <a:pPr lvl="0">
              <a:spcBef>
                <a:spcPts val="0"/>
              </a:spcBef>
              <a:buNone/>
            </a:pPr>
            <a:r>
              <a:t/>
            </a:r>
            <a:endParaRPr/>
          </a:p>
          <a:p>
            <a:pPr lvl="0">
              <a:spcBef>
                <a:spcPts val="0"/>
              </a:spcBef>
              <a:buNone/>
            </a:pPr>
            <a:r>
              <a:rPr lang="en"/>
              <a:t>In addition, we expect that this workshop should allow you to see common modeling practices and patterns that you can rely on to assist with your data modeling work, and pitfalls that you should avoid, either generally speaking or in the context of specific models. Finally, this workshop should provide context for data modeling, standards and interoperability work within the Hydra community and beyond. For example, this includes the desired interoperability of structural models based on PCDM; how models and data modeling firts in with other metadata standards; and how models are used as application artifacts.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Just to be clear, there are several things that this workshop is not intended to cover. First, this isn't a linked data or RDF workshop specifically. We'll be focusing on some specific models that are defined using RDF, however, so we're happy to answer any RDF-specific questions as they come up. Secondly, this is not a metadata standards workshop, although we hope to clarify the interactions between metadata standards, data modeling, and application time. Finally, this isn't a PCDM workshop...although we'll be using PCDM as an exemplar model in some of our discussions and breakouts later.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want to hear your goals for the workshop. Obviously we have a big group here, so we can't go through everyone. Please add your goals and answers to these questions in the shared notes document if you're comfortable sharing. Just so we can have folks hear them as well, we'll ask a few of you for your goals now, if you'd like to raise your hand or signal in another way.</a:t>
            </a:r>
          </a:p>
          <a:p>
            <a:pPr lvl="0">
              <a:spcBef>
                <a:spcPts val="0"/>
              </a:spcBef>
              <a:buNone/>
            </a:pPr>
            <a:r>
              <a:t/>
            </a:r>
            <a:endParaRPr/>
          </a:p>
          <a:p>
            <a:pPr lvl="0">
              <a:spcBef>
                <a:spcPts val="0"/>
              </a:spcBef>
              <a:buNone/>
            </a:pPr>
            <a:r>
              <a:rPr lang="en"/>
              <a:t>Now that we've gotten some of your goals from you, I'll pass it off to Tom to take the next section.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Transition from Tom’s slides</a:t>
            </a:r>
          </a:p>
          <a:p>
            <a:pPr lvl="0" rtl="0">
              <a:spcBef>
                <a:spcPts val="0"/>
              </a:spcBef>
              <a:buNone/>
            </a:pPr>
            <a:r>
              <a:t/>
            </a:r>
            <a:endParaRPr/>
          </a:p>
          <a:p>
            <a:pPr indent="-228600" lvl="0" marL="457200" rtl="0">
              <a:spcBef>
                <a:spcPts val="0"/>
              </a:spcBef>
              <a:buChar char="-"/>
            </a:pPr>
            <a:r>
              <a:rPr lang="en"/>
              <a:t>Points covered in list form</a:t>
            </a:r>
          </a:p>
          <a:p>
            <a:pPr indent="-228600" lvl="0" marL="457200" rtl="0">
              <a:spcBef>
                <a:spcPts val="0"/>
              </a:spcBef>
              <a:buChar char="-"/>
            </a:pPr>
            <a:r>
              <a:rPr lang="en"/>
              <a:t>But what does this look like in our work</a:t>
            </a:r>
          </a:p>
          <a:p>
            <a:pPr indent="-228600" lvl="0" marL="457200" rtl="0">
              <a:spcBef>
                <a:spcPts val="0"/>
              </a:spcBef>
              <a:buChar char="-"/>
            </a:pPr>
            <a:r>
              <a:rPr lang="en"/>
              <a:t>How do we express data models?</a:t>
            </a:r>
          </a:p>
          <a:p>
            <a:pPr indent="-228600" lvl="0" marL="457200" rtl="0">
              <a:spcBef>
                <a:spcPts val="0"/>
              </a:spcBef>
              <a:buChar char="-"/>
            </a:pPr>
            <a:r>
              <a:rPr lang="en"/>
              <a:t>I.e. what’s the context?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Start with this question because it’s really at the core of what data modeling is and why we do it...</a:t>
            </a:r>
          </a:p>
          <a:p>
            <a:pPr lvl="0">
              <a:spcBef>
                <a:spcPts val="0"/>
              </a:spcBef>
              <a:buNone/>
            </a:pPr>
            <a:r>
              <a:t/>
            </a:r>
            <a:endParaRPr/>
          </a:p>
          <a:p>
            <a:pPr lvl="0">
              <a:spcBef>
                <a:spcPts val="0"/>
              </a:spcBef>
              <a:buNone/>
            </a:pPr>
            <a:r>
              <a:rPr lang="en"/>
              <a:t>What does it mean for a system to know something? </a:t>
            </a:r>
            <a:r>
              <a:rPr lang="en">
                <a:solidFill>
                  <a:schemeClr val="dk1"/>
                </a:solidFill>
              </a:rPr>
              <a:t>What kinds of systems know things? What kinds of things do they know?</a:t>
            </a:r>
          </a:p>
          <a:p>
            <a:pPr lvl="0">
              <a:spcBef>
                <a:spcPts val="0"/>
              </a:spcBef>
              <a:buNone/>
            </a:pPr>
            <a:r>
              <a:rPr lang="en"/>
              <a:t>  [Do something funny with AI or machine learning to make the point about “knowing” w.r.t. Information Systems vs. </a:t>
            </a:r>
            <a:r>
              <a:rPr i="1" lang="en"/>
              <a:t>learning</a:t>
            </a:r>
            <a:r>
              <a:rPr lang="en"/>
              <a:t> or </a:t>
            </a:r>
            <a:r>
              <a:rPr i="1" lang="en"/>
              <a:t>intelligence</a:t>
            </a:r>
            <a:r>
              <a:rPr lang="en"/>
              <a:t>, where the model (the specifics of what is known) is inscrutable to the designer. ???]</a:t>
            </a:r>
          </a:p>
          <a:p>
            <a:pPr lvl="0">
              <a:spcBef>
                <a:spcPts val="0"/>
              </a:spcBef>
              <a:buNone/>
            </a:pPr>
            <a:r>
              <a:rPr lang="en"/>
              <a:t>  For the purposes of data modeling, we’re interested in systems that are </a:t>
            </a:r>
            <a:r>
              <a:rPr i="1" lang="en"/>
              <a:t>designed</a:t>
            </a:r>
            <a:r>
              <a:rPr lang="en"/>
              <a:t>, and that do some combination of storing, updating, and disseminating information. Loosely, we can call these Information Systems. A close synonym is Enterprise System.</a:t>
            </a:r>
          </a:p>
          <a:p>
            <a:pPr lvl="0">
              <a:spcBef>
                <a:spcPts val="0"/>
              </a:spcBef>
              <a:buNone/>
            </a:pPr>
            <a:r>
              <a:t/>
            </a:r>
            <a:endParaRPr/>
          </a:p>
          <a:p>
            <a:pPr lvl="0">
              <a:spcBef>
                <a:spcPts val="0"/>
              </a:spcBef>
              <a:buNone/>
            </a:pPr>
            <a:r>
              <a:rPr lang="en"/>
              <a:t>  That’s a pretty vague definition, let’s talk about an example.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Fax Machine (credit to Olivé): The system doesn’t “know” about the document; it can’t tell you anything about the document.</a:t>
            </a:r>
          </a:p>
          <a:p>
            <a:pPr lvl="0">
              <a:spcBef>
                <a:spcPts val="0"/>
              </a:spcBef>
              <a:buNone/>
            </a:pPr>
            <a:r>
              <a:t/>
            </a:r>
            <a:endParaRPr/>
          </a:p>
          <a:p>
            <a:pPr lvl="0" rtl="0">
              <a:spcBef>
                <a:spcPts val="0"/>
              </a:spcBef>
              <a:buNone/>
            </a:pPr>
            <a:r>
              <a:rPr lang="en"/>
              <a:t>Ask participants:</a:t>
            </a:r>
          </a:p>
          <a:p>
            <a:pPr indent="-228600" lvl="0" marL="457200" rtl="0">
              <a:spcBef>
                <a:spcPts val="0"/>
              </a:spcBef>
              <a:buChar char="-"/>
            </a:pPr>
            <a:r>
              <a:rPr lang="en"/>
              <a:t>What does this system do? (softball)</a:t>
            </a:r>
          </a:p>
          <a:p>
            <a:pPr indent="-228600" lvl="0" marL="457200" rtl="0">
              <a:spcBef>
                <a:spcPts val="0"/>
              </a:spcBef>
              <a:buChar char="-"/>
            </a:pPr>
            <a:r>
              <a:rPr lang="en"/>
              <a:t>What kinds of objects does it know about? </a:t>
            </a:r>
          </a:p>
          <a:p>
            <a:pPr indent="-228600" lvl="1" marL="914400" rtl="0">
              <a:spcBef>
                <a:spcPts val="0"/>
              </a:spcBef>
              <a:buChar char="-"/>
            </a:pPr>
            <a:r>
              <a:rPr lang="en"/>
              <a:t>Lead from documents to other functions. </a:t>
            </a:r>
            <a:r>
              <a:rPr lang="en">
                <a:solidFill>
                  <a:schemeClr val="dk1"/>
                </a:solidFill>
              </a:rPr>
              <a:t>Is there a sense in which it knows about the document?</a:t>
            </a:r>
          </a:p>
          <a:p>
            <a:pPr indent="-228600" lvl="2" marL="1371600" rtl="0">
              <a:spcBef>
                <a:spcPts val="0"/>
              </a:spcBef>
              <a:buClr>
                <a:schemeClr val="dk1"/>
              </a:buClr>
              <a:buChar char="-"/>
            </a:pPr>
            <a:r>
              <a:rPr lang="en">
                <a:solidFill>
                  <a:schemeClr val="dk1"/>
                </a:solidFill>
              </a:rPr>
              <a:t>Recipient, fax numbers, etc…</a:t>
            </a:r>
          </a:p>
          <a:p>
            <a:pPr indent="-228600" lvl="2" marL="1371600" rtl="0">
              <a:spcBef>
                <a:spcPts val="0"/>
              </a:spcBef>
              <a:buClr>
                <a:schemeClr val="dk1"/>
              </a:buClr>
              <a:buChar char="-"/>
            </a:pPr>
            <a:r>
              <a:rPr lang="en">
                <a:solidFill>
                  <a:schemeClr val="dk1"/>
                </a:solidFill>
              </a:rPr>
              <a:t>If we haven’t gotten to this already: point out that the fax/copy machine itself isn’t an Information System. Why not?</a:t>
            </a:r>
          </a:p>
          <a:p>
            <a:pPr indent="-228600" lvl="1" marL="914400" rtl="0">
              <a:spcBef>
                <a:spcPts val="0"/>
              </a:spcBef>
              <a:buChar char="-"/>
            </a:pPr>
            <a:r>
              <a:rPr lang="en"/>
              <a:t>What (kinds of) objects could </a:t>
            </a:r>
            <a:r>
              <a:rPr i="1" lang="en"/>
              <a:t>you tell exist</a:t>
            </a:r>
            <a:r>
              <a:rPr lang="en"/>
              <a:t> if you could inspect and understand the system’s design?</a:t>
            </a:r>
          </a:p>
          <a:p>
            <a:pPr indent="-228600" lvl="2" marL="1371600" rtl="0">
              <a:spcBef>
                <a:spcPts val="0"/>
              </a:spcBef>
              <a:buChar char="-"/>
            </a:pPr>
            <a:r>
              <a:rPr lang="en"/>
              <a:t>(Maybe not documents; they move through the system so ephemerally that the system only cares about a bytestream and a signal)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[modeling questions, system requirements…</a:t>
            </a:r>
            <a:r>
              <a:rPr lang="en"/>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Not just </a:t>
            </a:r>
            <a:r>
              <a:rPr i="1" lang="en"/>
              <a:t>having information</a:t>
            </a:r>
            <a:r>
              <a:rPr lang="en"/>
              <a:t>, but:</a:t>
            </a:r>
          </a:p>
          <a:p>
            <a:pPr lvl="0">
              <a:spcBef>
                <a:spcPts val="0"/>
              </a:spcBef>
              <a:buNone/>
            </a:pPr>
            <a:r>
              <a:t/>
            </a:r>
            <a:endParaRPr/>
          </a:p>
          <a:p>
            <a:pPr indent="-228600" lvl="0" marL="457200" rtl="0">
              <a:spcBef>
                <a:spcPts val="0"/>
              </a:spcBef>
              <a:buChar char="-"/>
            </a:pPr>
            <a:r>
              <a:rPr lang="en"/>
              <a:t>Being designed to have information.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Let's do a quick introduction to the facilitators.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What the system “knows” (machine learning &amp; AI notwithstanding), can be spread throughout many parts of the system and depend on its state in complex ways. Predictably, determining what a system knows from the system itself is a challenge.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first benefit of including modeling as a part of your process is that it gives you the opportunity to extract the model--the details of the knowledge of the system--from the architects, developers, and other designers of the system, make it explicit and a part of the requirements and design process.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Like a lot of terminology in this space, “data model” is overloaded. It’s useful to clarify what we mean, and where our sense of the term fits in.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Abstract Syntax</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Abstract Syntax</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“Conceptual Schema”...</a:t>
            </a:r>
          </a:p>
          <a:p>
            <a:pPr lvl="0">
              <a:spcBef>
                <a:spcPts val="0"/>
              </a:spcBef>
              <a:buNone/>
            </a:pPr>
            <a:r>
              <a:rPr lang="en"/>
              <a:t>What is the model that underlies the interactions between users and the system (or between systems). What is the “interesting” level of abstraction for the system, what is the domain?</a:t>
            </a:r>
          </a:p>
          <a:p>
            <a:pPr lvl="0">
              <a:spcBef>
                <a:spcPts val="0"/>
              </a:spcBef>
              <a:buNone/>
            </a:pPr>
            <a:r>
              <a:t/>
            </a:r>
            <a:endParaRPr/>
          </a:p>
          <a:p>
            <a:pPr lvl="0">
              <a:spcBef>
                <a:spcPts val="0"/>
              </a:spcBef>
              <a:buNone/>
            </a:pPr>
            <a:r>
              <a:rPr lang="en"/>
              <a:t>Three schema approach: Multiple external schemas (serialization formats, views, etc…). Multiple internal schemas (in-memory data structures, on disk representations, database schemas, etc…). One </a:t>
            </a:r>
            <a:r>
              <a:rPr i="1" lang="en"/>
              <a:t>conceptual model</a:t>
            </a:r>
            <a:r>
              <a:rPr lang="en"/>
              <a:t> to </a:t>
            </a:r>
          </a:p>
          <a:p>
            <a:pPr lvl="0">
              <a:spcBef>
                <a:spcPts val="0"/>
              </a:spcBef>
              <a:buNone/>
            </a:pPr>
            <a:r>
              <a:t/>
            </a:r>
            <a:endParaRPr/>
          </a:p>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Occupy space between the Abstract Syntax and the Conceptual Model.</a:t>
            </a:r>
          </a:p>
          <a:p>
            <a:pPr lvl="0">
              <a:spcBef>
                <a:spcPts val="0"/>
              </a:spcBef>
              <a:buNone/>
            </a:pPr>
            <a:r>
              <a:t/>
            </a:r>
            <a:endParaRPr/>
          </a:p>
          <a:p>
            <a:pPr lvl="0">
              <a:spcBef>
                <a:spcPts val="0"/>
              </a:spcBef>
              <a:buClr>
                <a:schemeClr val="dk1"/>
              </a:buClr>
              <a:buSzPct val="100000"/>
              <a:buFont typeface="Arial"/>
              <a:buNone/>
            </a:pPr>
            <a:r>
              <a:rPr lang="en"/>
              <a:t>An Ontology that presents a view of the world common to all Ontologies </a:t>
            </a:r>
            <a:r>
              <a:rPr i="1" lang="en"/>
              <a:t>within a scope of interest. </a:t>
            </a:r>
            <a:r>
              <a:rPr lang="en"/>
              <a:t>Consider PCDM.</a:t>
            </a:r>
          </a:p>
          <a:p>
            <a:pPr lvl="0">
              <a:spcBef>
                <a:spcPts val="0"/>
              </a:spcBef>
              <a:buNone/>
            </a:pPr>
            <a:r>
              <a:t/>
            </a:r>
            <a:endParaRPr/>
          </a:p>
          <a:p>
            <a:pPr lvl="0">
              <a:spcBef>
                <a:spcPts val="0"/>
              </a:spcBef>
              <a:buNone/>
            </a:pPr>
            <a:r>
              <a:rPr lang="en"/>
              <a:t>Let’s (not) talk about CIDOC CRM. [need more about this, some more slides, examples]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PCDM as metamodel.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First, here's a handy link to a Google Drive folder containing slides, a notes document, examples, resources and other materials. Please take note of the "info document" in the folder - that has details on what we're doing today, and if you registered for the workshop by the registration deadline, you should have received a link to that document already.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Constraints and validation requirements can be expressed within a model, or </a:t>
            </a:r>
            <a:r>
              <a:rPr i="1" lang="en"/>
              <a:t>in terms of</a:t>
            </a:r>
            <a:r>
              <a:rPr lang="en"/>
              <a:t> the model.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Like a lot of terminology in this space, “data model” is overloaded. It’s useful to clarify what we mean.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One Kind of Thing: (an Object or a Concept or an Entity or a Resource)</a:t>
            </a:r>
          </a:p>
          <a:p>
            <a:pPr lvl="0" rtl="0">
              <a:spcBef>
                <a:spcPts val="0"/>
              </a:spcBef>
              <a:buNone/>
            </a:pPr>
            <a:r>
              <a:rPr lang="en"/>
              <a:t>One Kind of Expression: a (binary) Relation</a:t>
            </a:r>
          </a:p>
          <a:p>
            <a:pPr lvl="0" rtl="0">
              <a:spcBef>
                <a:spcPts val="0"/>
              </a:spcBef>
              <a:buNone/>
            </a:pPr>
            <a:r>
              <a:rPr lang="en"/>
              <a:t>Binary Relations as Facts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rdf:Property</a:t>
            </a:r>
          </a:p>
          <a:p>
            <a:pPr lvl="0" rtl="0">
              <a:spcBef>
                <a:spcPts val="0"/>
              </a:spcBef>
              <a:buNone/>
            </a:pPr>
            <a:r>
              <a:t/>
            </a:r>
            <a:endParaRPr/>
          </a:p>
          <a:p>
            <a:pPr lvl="0" rtl="0">
              <a:spcBef>
                <a:spcPts val="0"/>
              </a:spcBef>
              <a:buNone/>
            </a:pPr>
            <a:r>
              <a:rPr lang="en"/>
              <a:t>Talk about set notation from </a:t>
            </a:r>
            <a:r>
              <a:rPr i="1" lang="en"/>
              <a:t>Conceptual Modeling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accent5"/>
                </a:solidFill>
                <a:hlinkClick r:id="rId2"/>
              </a:rPr>
              <a:t>http://hpdrc.cs.fiu.edu/library/books/datades-book/</a:t>
            </a:r>
            <a:r>
              <a:rPr lang="en">
                <a:solidFill>
                  <a:schemeClr val="dk1"/>
                </a:solidFill>
              </a:rPr>
              <a:t> </a:t>
            </a:r>
          </a:p>
          <a:p>
            <a:pPr lvl="0">
              <a:spcBef>
                <a:spcPts val="0"/>
              </a:spcBef>
              <a:buClr>
                <a:schemeClr val="dk1"/>
              </a:buClr>
              <a:buSzPct val="100000"/>
              <a:buFont typeface="Arial"/>
              <a:buNone/>
            </a:pPr>
            <a:r>
              <a:t/>
            </a:r>
            <a:endParaRPr>
              <a:solidFill>
                <a:schemeClr val="dk1"/>
              </a:solidFill>
            </a:endParaRPr>
          </a:p>
          <a:p>
            <a:pPr lvl="0" rtl="0">
              <a:spcBef>
                <a:spcPts val="0"/>
              </a:spcBef>
              <a:buNone/>
            </a:pPr>
            <a:r>
              <a:rPr lang="en"/>
              <a:t>Avoiding a “Database Orientation”: Databases come in many types, all with trade-offs and design constraints. Database design influences (and is influenced by) the models that databases support (e.g. E-R modeling in RDBMSs). Generally speaking, our opinion is that modeling decisions that will affect the entire system shouldn’t strongly consider these implementation details. </a:t>
            </a:r>
          </a:p>
          <a:p>
            <a:pPr lvl="0" rtl="0">
              <a:spcBef>
                <a:spcPts val="0"/>
              </a:spcBef>
              <a:buNone/>
            </a:pPr>
            <a:r>
              <a:rPr lang="en"/>
              <a:t>Similar considerations hold for language support for data structures, and for document models (XML, JSON, etc…)</a:t>
            </a:r>
          </a:p>
          <a:p>
            <a:pPr lvl="0">
              <a:spcBef>
                <a:spcPts val="0"/>
              </a:spcBef>
              <a:buNone/>
            </a:pPr>
            <a:r>
              <a:rPr lang="en"/>
              <a:t>This argument applies especially at the design phase or where interoperability is a concern.</a:t>
            </a:r>
          </a:p>
          <a:p>
            <a:pPr lvl="0" rtl="0">
              <a:spcBef>
                <a:spcPts val="0"/>
              </a:spcBef>
              <a:buNone/>
            </a:pPr>
            <a:r>
              <a:t/>
            </a:r>
            <a:endParaRPr/>
          </a:p>
          <a:p>
            <a:pPr lvl="0">
              <a:spcBef>
                <a:spcPts val="0"/>
              </a:spcBef>
              <a:buNone/>
            </a:pPr>
            <a:r>
              <a:rPr lang="en"/>
              <a:t>Interoperability: Characterize the semantic modeling as: the data is self-describing in the context of a given abstract syntax &amp; semantics. (How real is this benefit for Hydra or for LAM use cases, as opposed to e.g. bioinformatics?)</a:t>
            </a:r>
          </a:p>
          <a:p>
            <a:pPr lvl="0">
              <a:spcBef>
                <a:spcPts val="0"/>
              </a:spcBef>
              <a:buNone/>
            </a:pPr>
            <a:r>
              <a:t/>
            </a:r>
            <a:endParaRPr/>
          </a:p>
          <a:p>
            <a:pPr lvl="0" rtl="0">
              <a:spcBef>
                <a:spcPts val="0"/>
              </a:spcBef>
              <a:buNone/>
            </a:pPr>
            <a:r>
              <a:rPr lang="en"/>
              <a:t>Simplicity: the semantic modeling approach is “simple” in the sense that it has few components. At it’s core, the model has only one kind of thing, and only one kind of expression. A lot of the theory is shared between this and other approaches, especially those developed since the late ‘70’s; the simple approach has the benefit of being general purpose, which is a good fit for our stated goals for the workshop and for the problem of Conceptual Modeling, as it’s positioned by the three schema approach.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Just to quickly touch on communications, you should feel free to one of the facilitators know if you need help or have questions. We also have a Slack channel set up in the Project Hydra Slack as a way to share information or to ask non-time sensitive questions. If you need help getting access, please let one of the facilitators know.</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Transition from Tom’s slides</a:t>
            </a:r>
          </a:p>
          <a:p>
            <a:pPr lvl="0">
              <a:spcBef>
                <a:spcPts val="0"/>
              </a:spcBef>
              <a:buNone/>
            </a:pPr>
            <a:r>
              <a:t/>
            </a:r>
            <a:endParaRPr/>
          </a:p>
          <a:p>
            <a:pPr indent="-228600" lvl="0" marL="457200" rtl="0">
              <a:spcBef>
                <a:spcPts val="0"/>
              </a:spcBef>
              <a:buChar char="-"/>
            </a:pPr>
            <a:r>
              <a:rPr lang="en"/>
              <a:t>Points covered in list form</a:t>
            </a:r>
          </a:p>
          <a:p>
            <a:pPr indent="-228600" lvl="0" marL="457200" rtl="0">
              <a:spcBef>
                <a:spcPts val="0"/>
              </a:spcBef>
              <a:buChar char="-"/>
            </a:pPr>
            <a:r>
              <a:rPr lang="en"/>
              <a:t>But what does this look like in our work</a:t>
            </a:r>
          </a:p>
          <a:p>
            <a:pPr indent="-228600" lvl="0" marL="457200" rtl="0">
              <a:spcBef>
                <a:spcPts val="0"/>
              </a:spcBef>
              <a:buChar char="-"/>
            </a:pPr>
            <a:r>
              <a:rPr lang="en"/>
              <a:t>How do we express data models?</a:t>
            </a:r>
          </a:p>
          <a:p>
            <a:pPr indent="-228600" lvl="0" marL="457200">
              <a:spcBef>
                <a:spcPts val="0"/>
              </a:spcBef>
              <a:buChar char="-"/>
            </a:pPr>
            <a:r>
              <a:rPr lang="en"/>
              <a:t>I.e. what’s the context?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 our preparatory reading, there is a line that sticks out to me.</a:t>
            </a:r>
          </a:p>
          <a:p>
            <a:pPr lvl="0">
              <a:spcBef>
                <a:spcPts val="0"/>
              </a:spcBef>
              <a:buNone/>
            </a:pPr>
            <a:r>
              <a:t/>
            </a:r>
            <a:endParaRPr/>
          </a:p>
          <a:p>
            <a:pPr lvl="0" rtl="0">
              <a:spcBef>
                <a:spcPts val="0"/>
              </a:spcBef>
              <a:buNone/>
            </a:pPr>
            <a:r>
              <a:rPr lang="en"/>
              <a:t>Here, Olivé is discussing that the field Conceptual modeling in Information Systems has no set, theoretical basis, it adopts concepts, ideas and logic from a number of fields.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I think we can apply this also to the context and work we do. Data Modeling in our repositories work involves many sub-domains, departments, units, and needs, so we should adopt a humble and eclectic attitude as well. Data modeling sits at the intersection of a number of workflows and work areas, and it is best served when it can be a way to communicate needs, knowledge, and understanding across them.</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let’s start with a simple example for clarification of where a domain, data model development process starts.</a:t>
            </a:r>
          </a:p>
          <a:p>
            <a:pPr indent="-228600" lvl="0" marL="457200" rtl="0">
              <a:spcBef>
                <a:spcPts val="0"/>
              </a:spcBef>
              <a:buChar char="-"/>
            </a:pPr>
            <a:r>
              <a:rPr lang="en"/>
              <a:t>Read through text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With our description of starting needs, ideas, we can then ask ourselves a set of question similar to what Tom mentioned to us as serving the basis for ‘questions for modelers’. Namely - the questions on the slide.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with this example, which should be somewhat common, what can we pull out? How do we answer the questions on slide?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One approach is to look for concepts - entities and relationships. We can even apply the pattern sequences discussed in Olivé to find concept candidates in our domain. Thinking loose and fast with pattern sequences, we see these concepts arise:</a:t>
            </a:r>
          </a:p>
          <a:p>
            <a:pPr lvl="0">
              <a:spcBef>
                <a:spcPts val="0"/>
              </a:spcBef>
              <a:buNone/>
            </a:pPr>
            <a:r>
              <a:t/>
            </a:r>
            <a:endParaRPr/>
          </a:p>
          <a:p>
            <a:pPr lvl="0" rtl="0">
              <a:spcBef>
                <a:spcPts val="0"/>
              </a:spcBef>
              <a:buNone/>
            </a:pPr>
            <a:r>
              <a:rPr lang="en"/>
              <a:t>(go through groups above in black)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Now we’ve pulled out those concepts and more informally organized them, we can start to see concept types and relationships surfaced. You can go as deep or not with this approach. Above are some concepts using mostly the terminology we found in our readings - see, for example, types or enumerations.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Now you could start to capture this model a few different ways - I’ll touch on the some expression languages in a bit - but here we can see one way you’d start to represent the information surfaced previously. </a:t>
            </a:r>
          </a:p>
          <a:p>
            <a:pPr lvl="0">
              <a:spcBef>
                <a:spcPts val="0"/>
              </a:spcBef>
              <a:buNone/>
            </a:pPr>
            <a:r>
              <a:t/>
            </a:r>
            <a:endParaRPr/>
          </a:p>
          <a:p>
            <a:pPr lvl="0">
              <a:spcBef>
                <a:spcPts val="0"/>
              </a:spcBef>
              <a:buNone/>
            </a:pPr>
            <a:r>
              <a:rPr lang="en"/>
              <a:t>/Go through quickly concepts - entities, relationships, further information captured, stuff not yet captured. </a:t>
            </a:r>
          </a:p>
          <a:p>
            <a:pPr lvl="0">
              <a:spcBef>
                <a:spcPts val="0"/>
              </a:spcBef>
              <a:buNone/>
            </a:pPr>
            <a:r>
              <a:t/>
            </a:r>
            <a:endParaRPr/>
          </a:p>
          <a:p>
            <a:pPr lvl="0">
              <a:spcBef>
                <a:spcPts val="0"/>
              </a:spcBef>
              <a:buNone/>
            </a:pPr>
            <a:r>
              <a:rPr lang="en"/>
              <a:t>Problems? See how we’re indicating concepts that we’d hope to pull from shared domains concepts (Agent, Concept, Language). </a:t>
            </a:r>
          </a:p>
          <a:p>
            <a:pPr lvl="0">
              <a:spcBef>
                <a:spcPts val="0"/>
              </a:spcBef>
              <a:buNone/>
            </a:pPr>
            <a:r>
              <a:t/>
            </a:r>
            <a:endParaRPr/>
          </a:p>
          <a:p>
            <a:pPr lvl="0" rtl="0">
              <a:spcBef>
                <a:spcPts val="0"/>
              </a:spcBef>
              <a:buNone/>
            </a:pPr>
            <a:r>
              <a:rPr lang="en"/>
              <a:t>Note that relationships versus concepts can get rather difficult to pin down. This leads to reification and related discussions later.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And here’s possibly another way to represent the information surfaced. We see similar information captured, in just a different expression language.  Here we see that information that should pertain to related but other domains, we can reference but not remodel.</a:t>
            </a:r>
          </a:p>
          <a:p>
            <a:pPr lvl="0">
              <a:spcBef>
                <a:spcPts val="0"/>
              </a:spcBef>
              <a:buClr>
                <a:schemeClr val="dk1"/>
              </a:buClr>
              <a:buSzPct val="100000"/>
              <a:buFont typeface="Arial"/>
              <a:buNone/>
            </a:pPr>
            <a:r>
              <a:t/>
            </a:r>
            <a:endParaRPr>
              <a:solidFill>
                <a:schemeClr val="dk1"/>
              </a:solidFill>
            </a:endParaRPr>
          </a:p>
          <a:p>
            <a:pPr lvl="0">
              <a:spcBef>
                <a:spcPts val="0"/>
              </a:spcBef>
              <a:buNone/>
            </a:pPr>
            <a:r>
              <a:rPr lang="en">
                <a:solidFill>
                  <a:schemeClr val="dk1"/>
                </a:solidFill>
              </a:rPr>
              <a:t>/Go through quickly concepts not previously covered as it varies from previous in design.</a:t>
            </a:r>
          </a:p>
          <a:p>
            <a:pPr lvl="0">
              <a:spcBef>
                <a:spcPts val="0"/>
              </a:spcBef>
              <a:buNone/>
            </a:pPr>
            <a:r>
              <a:t/>
            </a:r>
            <a:endParaRPr>
              <a:solidFill>
                <a:schemeClr val="dk1"/>
              </a:solidFill>
            </a:endParaRPr>
          </a:p>
          <a:p>
            <a:pPr lvl="0">
              <a:spcBef>
                <a:spcPts val="0"/>
              </a:spcBef>
              <a:buNone/>
            </a:pPr>
            <a:r>
              <a:rPr lang="en">
                <a:solidFill>
                  <a:schemeClr val="dk1"/>
                </a:solidFill>
              </a:rPr>
              <a:t>You’ll see that grabbing information in this way begins to surface questions like - can we share common datapoints between classes (Analog Object and [digital] Object) through inheritance? Data propogation? Other?</a:t>
            </a:r>
          </a:p>
          <a:p>
            <a:pPr lvl="0">
              <a:spcBef>
                <a:spcPts val="0"/>
              </a:spcBef>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Now what does this gain us? Well, we can capture and confirm understandings as well as requirements. We have a data model that is outside of application specifics. And find possible areas for expansion.</a:t>
            </a:r>
          </a:p>
          <a:p>
            <a:pPr lv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We can see where some areas might be able to leverage existing models - such as the access permissions we know we need at a high level here and our awareness of WebACL Model.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Speaking of the WebACL model, lets use that surfaced possible reuse opportunity to underline the value of application independence here.</a:t>
            </a:r>
          </a:p>
          <a:p>
            <a:pPr lvl="0">
              <a:spcBef>
                <a:spcPts val="0"/>
              </a:spcBef>
              <a:buNone/>
            </a:pPr>
            <a:r>
              <a:t/>
            </a:r>
            <a:endParaRPr/>
          </a:p>
          <a:p>
            <a:pPr lvl="0">
              <a:spcBef>
                <a:spcPts val="0"/>
              </a:spcBef>
              <a:buNone/>
            </a:pPr>
            <a:r>
              <a:rPr lang="en"/>
              <a:t>Keeping this application independent  - or creating a data model that then gets translated or has a subset represented in your logical/physical/external/internal models - means we can capture an understanding of needs that is flexible as applications migrate or evolve.</a:t>
            </a:r>
          </a:p>
          <a:p>
            <a:pPr lvl="0">
              <a:spcBef>
                <a:spcPts val="0"/>
              </a:spcBef>
              <a:buNone/>
            </a:pPr>
            <a:r>
              <a:t/>
            </a:r>
            <a:endParaRPr/>
          </a:p>
          <a:p>
            <a:pPr lvl="0">
              <a:spcBef>
                <a:spcPts val="0"/>
              </a:spcBef>
              <a:buNone/>
            </a:pPr>
            <a:r>
              <a:rPr lang="en"/>
              <a:t>Here, we have our conceptual model to the right. We see a portion of that could leverage the existing community WebACL  or W3C Web Access Control Language model, in the top left corner. And by leveraging that external model, it could support a variety of applications that are WebAC compatiable for achieving the functionality for the concepts we’ve defined. But we aren’t reliant on a particular application.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Application independence also means we have captured an understanding of the information therein outside of a particular system context, enabling preservation of information across time. Think of how often you have to reconstruct the data model (and related functional requirements or agreements) from a database table that has been built very specifically for an application, not a data model. It’s problematic. It doesn’t help understanding of information across time.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leads us nicely into a series of discussion points on what data modeling is by comparing it to what data modeling is not. </a:t>
            </a:r>
          </a:p>
          <a:p>
            <a:pPr lvl="0">
              <a:spcBef>
                <a:spcPts val="0"/>
              </a:spcBef>
              <a:buNone/>
            </a:pPr>
            <a:r>
              <a:t/>
            </a:r>
            <a:endParaRPr/>
          </a:p>
          <a:p>
            <a:pPr lvl="0">
              <a:spcBef>
                <a:spcPts val="0"/>
              </a:spcBef>
              <a:buNone/>
            </a:pPr>
            <a:r>
              <a:rPr lang="en"/>
              <a:t>So Tom gave us an idea of the internal / conceptual / external or 3 schema approach, and with database structures, we’re thinking internal, usually.</a:t>
            </a:r>
          </a:p>
          <a:p>
            <a:pPr lvl="0">
              <a:spcBef>
                <a:spcPts val="0"/>
              </a:spcBef>
              <a:buNone/>
            </a:pPr>
            <a:r>
              <a:t/>
            </a:r>
            <a:endParaRPr/>
          </a:p>
          <a:p>
            <a:pPr lvl="0">
              <a:spcBef>
                <a:spcPts val="0"/>
              </a:spcBef>
              <a:buNone/>
            </a:pPr>
            <a:r>
              <a:rPr lang="en"/>
              <a:t>In thinking of Conceptual - Logical - Physical (usually brought up in Entity Relationship approaches), the Logical Structure are the table structure of databases, and the physical structure is that of the actual database on disk. With RDF, this often is merged. </a:t>
            </a:r>
          </a:p>
          <a:p>
            <a:pPr lvl="0">
              <a:spcBef>
                <a:spcPts val="0"/>
              </a:spcBef>
              <a:buNone/>
            </a:pPr>
            <a:r>
              <a:t/>
            </a:r>
            <a:endParaRPr/>
          </a:p>
          <a:p>
            <a:pPr lvl="0" rtl="0">
              <a:spcBef>
                <a:spcPts val="0"/>
              </a:spcBef>
              <a:buNone/>
            </a:pPr>
            <a:r>
              <a:rPr lang="en"/>
              <a:t>So Data Models relate to the Database Structures through understanding that conversion from Conceptual to Logical or Internal - namely, how the data gets stored and managed. You’ll want to think about how Conceptual Model changes can then be pushed to that Internal Schema as well.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we have a simple example of a part of one of our previous diagrams for the repository domain example. We see the (Digital) Object concept and the Digital Collection concept represented in RDF as RDFS Classes, to which we’ve added a label and a comment to store the definition.</a:t>
            </a:r>
          </a:p>
          <a:p>
            <a:pPr lvl="0">
              <a:spcBef>
                <a:spcPts val="0"/>
              </a:spcBef>
              <a:buNone/>
            </a:pPr>
            <a:r>
              <a:t/>
            </a:r>
            <a:endParaRPr/>
          </a:p>
          <a:p>
            <a:pPr lvl="0">
              <a:spcBef>
                <a:spcPts val="0"/>
              </a:spcBef>
              <a:buNone/>
            </a:pPr>
            <a:r>
              <a:rPr lang="en"/>
              <a:t>We also define our contains relationship as a property, and add a Domain to the property to declare the relationship between Digital Collection and contains.</a:t>
            </a:r>
          </a:p>
          <a:p>
            <a:pPr lvl="0">
              <a:spcBef>
                <a:spcPts val="0"/>
              </a:spcBef>
              <a:buNone/>
            </a:pPr>
            <a:r>
              <a:t/>
            </a:r>
            <a:endParaRPr/>
          </a:p>
          <a:p>
            <a:pPr lvl="0" rtl="0">
              <a:spcBef>
                <a:spcPts val="0"/>
              </a:spcBef>
              <a:buNone/>
            </a:pPr>
            <a:r>
              <a:rPr lang="en"/>
              <a:t>This begins to define the RDF model we will be using in our internal systems and perhaps database structures - especially if using RDF with a Triplestore or Graph store.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 the previous example, we start to see how our data models can be translated to database structures, in particular, RDF when working with graph data and stores.</a:t>
            </a:r>
          </a:p>
          <a:p>
            <a:pPr lvl="0">
              <a:spcBef>
                <a:spcPts val="0"/>
              </a:spcBef>
              <a:buNone/>
            </a:pPr>
            <a:r>
              <a:t/>
            </a:r>
            <a:endParaRPr/>
          </a:p>
          <a:p>
            <a:pPr lvl="0">
              <a:spcBef>
                <a:spcPts val="0"/>
              </a:spcBef>
              <a:buNone/>
            </a:pPr>
            <a:r>
              <a:rPr lang="en"/>
              <a:t>This touches on the idea of serializations, or that data format that allows data structures to be transferred, shared, stored, etc., but then be re-constructed to be a logical equivalent of the originating data structure. </a:t>
            </a:r>
          </a:p>
          <a:p>
            <a:pPr lvl="0">
              <a:spcBef>
                <a:spcPts val="0"/>
              </a:spcBef>
              <a:buNone/>
            </a:pPr>
            <a:r>
              <a:t/>
            </a:r>
            <a:endParaRPr/>
          </a:p>
          <a:p>
            <a:pPr lvl="0" rtl="0">
              <a:spcBef>
                <a:spcPts val="0"/>
              </a:spcBef>
              <a:buNone/>
            </a:pPr>
            <a:r>
              <a:rPr lang="en"/>
              <a:t>Serializations are how we take the data structures generated from our models and share them with enough context for rebuilding.</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with RDF or graph modeled data, you can have a few different serialization options - RDF/XML, Json-LD, Turtle, N-Triples, etc.</a:t>
            </a:r>
          </a:p>
          <a:p>
            <a:pPr lvl="0">
              <a:spcBef>
                <a:spcPts val="0"/>
              </a:spcBef>
              <a:buNone/>
            </a:pPr>
            <a:r>
              <a:t/>
            </a:r>
            <a:endParaRPr/>
          </a:p>
          <a:p>
            <a:pPr lvl="0" rtl="0">
              <a:spcBef>
                <a:spcPts val="0"/>
              </a:spcBef>
              <a:buNone/>
            </a:pPr>
            <a:r>
              <a:rPr lang="en"/>
              <a:t>We see here, taken from the previous sample diagram and given _instance_ data, a section of the diagram and the related serialization - here, Turtle. The Turtle serialization should convey with it the information we’ve conveyed in our diagram but in such a way that a Turtle parser can understand and reconstruct the information as structured and captured.</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importance of data serializations - and how it relates to creating share-able data or information - brings us now to the interaction of data models and data exchange protocols.</a:t>
            </a:r>
          </a:p>
          <a:p>
            <a:pPr lvl="0">
              <a:spcBef>
                <a:spcPts val="0"/>
              </a:spcBef>
              <a:buNone/>
            </a:pPr>
            <a:r>
              <a:t/>
            </a:r>
            <a:endParaRPr/>
          </a:p>
          <a:p>
            <a:pPr lvl="0">
              <a:spcBef>
                <a:spcPts val="0"/>
              </a:spcBef>
              <a:buNone/>
            </a:pPr>
            <a:r>
              <a:rPr lang="en"/>
              <a:t>You’ll see mentions of protocol state machines in olivé - they are attached to entity types and associate transitions. This is a broader concept of exchange protocols than we’re thinking of here, but helpful when building conceptual modeling.</a:t>
            </a:r>
          </a:p>
          <a:p>
            <a:pPr lvl="0">
              <a:spcBef>
                <a:spcPts val="0"/>
              </a:spcBef>
              <a:buNone/>
            </a:pPr>
            <a:r>
              <a:t/>
            </a:r>
            <a:endParaRPr/>
          </a:p>
          <a:p>
            <a:pPr lvl="0">
              <a:spcBef>
                <a:spcPts val="0"/>
              </a:spcBef>
              <a:buNone/>
            </a:pPr>
            <a:r>
              <a:rPr lang="en"/>
              <a:t>However, for our purposes in cultural heritage institution realms, data exchange protocols are methods for taking those or special serializations of data structures following a specific model, and sharing it between systems.</a:t>
            </a:r>
          </a:p>
          <a:p>
            <a:pPr lvl="0">
              <a:spcBef>
                <a:spcPts val="0"/>
              </a:spcBef>
              <a:buNone/>
            </a:pPr>
            <a:r>
              <a:t/>
            </a:r>
            <a:endParaRPr/>
          </a:p>
          <a:p>
            <a:pPr lvl="0" rtl="0">
              <a:spcBef>
                <a:spcPts val="0"/>
              </a:spcBef>
              <a:buNone/>
            </a:pPr>
            <a:r>
              <a:rPr lang="en"/>
              <a:t>We see a few popular in libraries at least protocols mentioned above - and we can also think of HTTP as a related protocol in this mix, especially as it underlies the request / response actions for sharing data via the Web.</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we have a high level diagram of how SPARQL can be used both as a query language but also a protocol. </a:t>
            </a:r>
          </a:p>
          <a:p>
            <a:pPr lvl="0">
              <a:spcBef>
                <a:spcPts val="0"/>
              </a:spcBef>
              <a:buNone/>
            </a:pPr>
            <a:r>
              <a:t/>
            </a:r>
            <a:endParaRPr/>
          </a:p>
          <a:p>
            <a:pPr lvl="0">
              <a:spcBef>
                <a:spcPts val="0"/>
              </a:spcBef>
              <a:buNone/>
            </a:pPr>
            <a:r>
              <a:rPr lang="en"/>
              <a:t>Here, we are expected a protocol client (our application) to send update protocol requests via the HTTP POST method. The SPARQL update - which has a structure related to our Turtle Syntax for our original data serialization work - the SPARQL update has a request string (our requested data update in SPARQL Turtle-ish syntax), unencoded, and nothing else as the message body of the request. </a:t>
            </a:r>
          </a:p>
          <a:p>
            <a:pPr lvl="0">
              <a:spcBef>
                <a:spcPts val="0"/>
              </a:spcBef>
              <a:buNone/>
            </a:pPr>
            <a:r>
              <a:t/>
            </a:r>
            <a:endParaRPr/>
          </a:p>
          <a:p>
            <a:pPr lvl="0" rtl="0">
              <a:spcBef>
                <a:spcPts val="0"/>
              </a:spcBef>
              <a:buNone/>
            </a:pPr>
            <a:r>
              <a:rPr lang="en"/>
              <a:t>Our application that sends the SPARQL protocol request via HTTP POST must set content type header of the HTTP request to application/sparql-update. We send the request to our SPARQL store, which then returns a response declaring success or not.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Going through these various items - database structure, data serialization, data exchange protocols - we’re building up to how our data model guides data structure / instance data, and also interacts with a growing application or system.</a:t>
            </a:r>
          </a:p>
          <a:p>
            <a:pPr lvl="0">
              <a:spcBef>
                <a:spcPts val="0"/>
              </a:spcBef>
              <a:buNone/>
            </a:pPr>
            <a:r>
              <a:t/>
            </a:r>
            <a:endParaRPr/>
          </a:p>
          <a:p>
            <a:pPr lvl="0">
              <a:spcBef>
                <a:spcPts val="0"/>
              </a:spcBef>
              <a:buNone/>
            </a:pPr>
            <a:r>
              <a:rPr lang="en"/>
              <a:t>A logical next step then in this discussion is Application logic - or any logic specific now to a particular application. </a:t>
            </a:r>
          </a:p>
          <a:p>
            <a:pPr lvl="0">
              <a:spcBef>
                <a:spcPts val="0"/>
              </a:spcBef>
              <a:buNone/>
            </a:pPr>
            <a:r>
              <a:t/>
            </a:r>
            <a:endParaRPr/>
          </a:p>
          <a:p>
            <a:pPr lvl="0" rtl="0">
              <a:spcBef>
                <a:spcPts val="0"/>
              </a:spcBef>
              <a:buNone/>
            </a:pPr>
            <a:r>
              <a:rPr lang="en"/>
              <a:t>We want Application logic generated based off the data model, instead of having the logic guide the data or conceptual model - meaning, information and context gets trapped in the application, and sharing, updates, reuse, and interoperability is harder.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as we start, we have specific expectations of you.  First, we expect and require everyone here to follow the Project Hydra Code of Conduct. This is designed to keep you and everyone else in a safe and welcoming environment, free from harassment. I'll talk more about that in just a moment. Secondly,, we expect you to follow a set of social rules developed by Recurse Center, intended to foster a welcoming environment for learning and experimentation. I'll also go over those rules shortly. And lastly, be ready to learn about data modeling!</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Here I’ve pulled a snippet from the Hydra::Works Ruby gem. This particular file defines HydraWorks Fileset behavior (Fileset being a particular class of object in HydraWorks). Due to helpful notes but also reading the ruby code, we can start to understand how the Hydra Works Model - which extends PCDM - is being translated and captured in HydraWorks the Ruby Gem / Application logic.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Finally, what about metadata standards? Data Modeling and Metadata work are often confused or conflated.</a:t>
            </a:r>
          </a:p>
          <a:p>
            <a:pPr lvl="0">
              <a:spcBef>
                <a:spcPts val="0"/>
              </a:spcBef>
              <a:buNone/>
            </a:pPr>
            <a:r>
              <a:t/>
            </a:r>
            <a:endParaRPr/>
          </a:p>
          <a:p>
            <a:pPr lvl="0">
              <a:spcBef>
                <a:spcPts val="0"/>
              </a:spcBef>
              <a:buNone/>
            </a:pPr>
            <a:r>
              <a:rPr lang="en"/>
              <a:t>We realize that metadata standards are about establishing common semantics for particular domains or realms. It supports “correct” usage and understanding of data through this shared semantics. This supports reuse and interoperability. It makes metadata work easier (in theory), as folks can build off of existing, shared standards.</a:t>
            </a:r>
          </a:p>
          <a:p>
            <a:pPr lvl="0">
              <a:spcBef>
                <a:spcPts val="0"/>
              </a:spcBef>
              <a:buNone/>
            </a:pPr>
            <a:r>
              <a:t/>
            </a:r>
            <a:endParaRPr/>
          </a:p>
          <a:p>
            <a:pPr lvl="0">
              <a:spcBef>
                <a:spcPts val="0"/>
              </a:spcBef>
              <a:buNone/>
            </a:pPr>
            <a:r>
              <a:rPr lang="en"/>
              <a:t>Data Models leverage metadata standards to define their own semantics requirements. You see Dublin Core, for example, all over the place, because so many data points need a way to express a title.</a:t>
            </a:r>
          </a:p>
          <a:p>
            <a:pPr lvl="0">
              <a:spcBef>
                <a:spcPts val="0"/>
              </a:spcBef>
              <a:buNone/>
            </a:pPr>
            <a:r>
              <a:t/>
            </a:r>
            <a:endParaRPr/>
          </a:p>
          <a:p>
            <a:pPr lvl="0" rtl="0">
              <a:spcBef>
                <a:spcPts val="0"/>
              </a:spcBef>
              <a:buNone/>
            </a:pPr>
            <a:r>
              <a:rPr lang="en"/>
              <a:t>But more important. Data Models can extend Metadata Standards, while many Metadata Standards are based off of Data Models. They are closely related but not necessarily equivalent - as a Model could use many standards.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here we return to our previous example of data serialization, and see how DC is used to both express the Model. By using DC, we’re aligning our model and instance data to a shared set of semantics. This gets more meaningful (and complicated) as you start to work with more constrained metadata standards - like MODS.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To wrap up this discussion though, I particularly like this slide from a presentation by Niklas Lindstrom who works at the National Library of Sweden. I think it presents us with an interesting view on metadata standards and models, and the domains as well as perspectives they can represent.</a:t>
            </a:r>
          </a:p>
          <a:p>
            <a:pPr lvl="0">
              <a:spcBef>
                <a:spcPts val="0"/>
              </a:spcBef>
              <a:buNone/>
            </a:pPr>
            <a:r>
              <a:t/>
            </a:r>
            <a:endParaRPr/>
          </a:p>
          <a:p>
            <a:pPr lvl="0" rtl="0">
              <a:spcBef>
                <a:spcPts val="0"/>
              </a:spcBef>
              <a:buNone/>
            </a:pPr>
            <a:r>
              <a:rPr lang="en"/>
              <a:t>(questions, go to break)</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before the break, we went through the core ideas of data modeling, as well as how data modeling might show up or interact with our work in a number of related areas. </a:t>
            </a:r>
          </a:p>
          <a:p>
            <a:pPr lvl="0">
              <a:spcBef>
                <a:spcPts val="0"/>
              </a:spcBef>
              <a:buNone/>
            </a:pPr>
            <a:r>
              <a:t/>
            </a:r>
            <a:endParaRPr/>
          </a:p>
          <a:p>
            <a:pPr lvl="0" rtl="0">
              <a:spcBef>
                <a:spcPts val="0"/>
              </a:spcBef>
              <a:buNone/>
            </a:pPr>
            <a:r>
              <a:rPr lang="en"/>
              <a:t>But, how do we express data models? What does it look like?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7" name="Shape 567"/>
        <p:cNvGrpSpPr/>
        <p:nvPr/>
      </p:nvGrpSpPr>
      <p:grpSpPr>
        <a:xfrm>
          <a:off x="0" y="0"/>
          <a:ext cx="0" cy="0"/>
          <a:chOff x="0" y="0"/>
          <a:chExt cx="0" cy="0"/>
        </a:xfrm>
      </p:grpSpPr>
      <p:sp>
        <p:nvSpPr>
          <p:cNvPr id="568" name="Shape 5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9" name="Shape 5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This is a short subset of data model expression languages for the sake of having a reference when starting to write these models.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UML is probably one many of us have seen but maybe only a few have used. </a:t>
            </a:r>
          </a:p>
          <a:p>
            <a:pPr lvl="0">
              <a:spcBef>
                <a:spcPts val="0"/>
              </a:spcBef>
              <a:buNone/>
            </a:pPr>
            <a:r>
              <a:t/>
            </a:r>
            <a:endParaRPr/>
          </a:p>
          <a:p>
            <a:pPr lvl="0" rtl="0">
              <a:spcBef>
                <a:spcPts val="0"/>
              </a:spcBef>
              <a:buNone/>
            </a:pPr>
            <a:r>
              <a:rPr lang="en"/>
              <a:t>Go through points on slide...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Here is a very basic _Class_ or _Static_ UML Diagram, taken from our previous example. You can see how entity classes are captured with attributes, as well as relationship types and constraints, roles are captured as well. (point out in slide)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XML is a popular document markup or encoding language that i’m sure we’ve all encountered often.</a:t>
            </a:r>
          </a:p>
          <a:p>
            <a:pPr lvl="0">
              <a:spcBef>
                <a:spcPts val="0"/>
              </a:spcBef>
              <a:buNone/>
            </a:pPr>
            <a:r>
              <a:t/>
            </a:r>
            <a:endParaRPr/>
          </a:p>
          <a:p>
            <a:pPr lvl="0" rtl="0">
              <a:spcBef>
                <a:spcPts val="0"/>
              </a:spcBef>
              <a:buNone/>
            </a:pPr>
            <a:r>
              <a:rPr lang="en"/>
              <a:t>As far as XML goes for a data modeling expression language, you’ll be working with that document-focused model expression, leveraging the tree structure - nodes, hierarchies, elements, attribuets values.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So as an example, here we have MODS/XML - namely, the location portion of MODS model in XML. You can see how the XML document lays out the model structure here - as well as creating options for validation, defining constraints, sequences.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800"/>
              </a:spcBef>
              <a:buClr>
                <a:schemeClr val="dk1"/>
              </a:buClr>
              <a:buSzPct val="100000"/>
              <a:buFont typeface="Arial"/>
              <a:buNone/>
            </a:pPr>
            <a:r>
              <a:rPr lang="en">
                <a:highlight>
                  <a:srgbClr val="FFFFFF"/>
                </a:highlight>
              </a:rPr>
              <a:t>The Hydra community is dedicated to providing a welcoming and positive experience for all its members, whether they are at a formal gathering, in a social setting, or taking part in activities online.  The Hydra community welcomes participation from people all over the world and these Hydranauts bring with them a wide variety of professional, personal and social backgrounds; whatever these may be, we treat colleagues with dignity and respect.</a:t>
            </a:r>
          </a:p>
          <a:p>
            <a:pPr lvl="0" rtl="0">
              <a:lnSpc>
                <a:spcPct val="115000"/>
              </a:lnSpc>
              <a:spcBef>
                <a:spcPts val="800"/>
              </a:spcBef>
              <a:buClr>
                <a:schemeClr val="dk1"/>
              </a:buClr>
              <a:buSzPct val="100000"/>
              <a:buFont typeface="Arial"/>
              <a:buNone/>
            </a:pPr>
            <a:r>
              <a:rPr lang="en">
                <a:highlight>
                  <a:srgbClr val="FFFFFF"/>
                </a:highlight>
              </a:rPr>
              <a:t>Hydranauts communicate primarily in English, though for many of them this is not their native language. We therefore strive to express ourselves simply and clearly remembering that unnecessary use of jargon and slang will be a barrier to understanding for many of our colleagues.  We are sensitive to the fact that the international nature of the community means that we span many different social norms around language and behaviour and we strive to conduct ourselves, online and in person, in ways that are unlikely to cause offence.</a:t>
            </a:r>
          </a:p>
          <a:p>
            <a:pPr lvl="0" rtl="0">
              <a:lnSpc>
                <a:spcPct val="115000"/>
              </a:lnSpc>
              <a:spcBef>
                <a:spcPts val="800"/>
              </a:spcBef>
              <a:buClr>
                <a:schemeClr val="dk1"/>
              </a:buClr>
              <a:buSzPct val="100000"/>
              <a:buFont typeface="Arial"/>
              <a:buNone/>
            </a:pPr>
            <a:r>
              <a:rPr lang="en">
                <a:highlight>
                  <a:srgbClr val="FFFFFF"/>
                </a:highlight>
              </a:rPr>
              <a:t>Hydra conversations are often information-rich and intended to generate discussion and debate.  We discuss ideas from a standpoint of mutual respect and reasoned argument.</a:t>
            </a:r>
          </a:p>
          <a:p>
            <a:pPr lvl="0" rtl="0">
              <a:lnSpc>
                <a:spcPct val="115000"/>
              </a:lnSpc>
              <a:spcBef>
                <a:spcPts val="800"/>
              </a:spcBef>
              <a:buNone/>
            </a:pPr>
            <a:r>
              <a:rPr lang="en">
                <a:highlight>
                  <a:srgbClr val="FFFFFF"/>
                </a:highlight>
              </a:rPr>
              <a:t>Hydranauts work together to promote a respectful and safe community. In the event that someone’s conduct is causing offence or distress, Hydra has a detailed Anti-Harassment Policy and Protocol which can be applied to address the problem. The first step in dealing with any serious misconduct is to contact a local meeting organizer, the Hydra community helpers, a community member you trust, or the Hydra Steering Group immediately.</a:t>
            </a:r>
          </a:p>
          <a:p>
            <a:pPr lvl="0" rtl="0">
              <a:lnSpc>
                <a:spcPct val="115000"/>
              </a:lnSpc>
              <a:spcBef>
                <a:spcPts val="800"/>
              </a:spcBef>
              <a:buNone/>
            </a:pPr>
            <a:r>
              <a:rPr lang="en">
                <a:highlight>
                  <a:srgbClr val="FFFFFF"/>
                </a:highlight>
              </a:rPr>
              <a:t>For the full code of conduct and information on the anti-harassment policy, please use the link listed here, which is also available in the notes document. Please let any of the facilitators, Hydra Helpers, or members of the Hydra Connect Host Committee know if you feel unsafe or need to report an incident during the workshop. Could I have the co-facilitators, Tom, Julie, and Christina identify yourselves by raising your hands or signaling in some other way? (pause) And if you're on the Hydra Connect 2016 Host Committee or a Hydra Helper, could you self identify now, by raising your hands or signaling in some other way?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Now, data models and object oriented languages have overlap, and the first is expressed in the latter in a few ways. For Java, as well as many other Object Oriented Programming Languages, objects are instances of classes, classes are the basic programming unit, and those classes act very much like our entity types, with the relationships becoming methods or functions.</a:t>
            </a:r>
          </a:p>
          <a:p>
            <a:pPr lvl="0">
              <a:spcBef>
                <a:spcPts val="0"/>
              </a:spcBef>
              <a:buNone/>
            </a:pPr>
            <a:r>
              <a:t/>
            </a:r>
            <a:endParaRPr/>
          </a:p>
          <a:p>
            <a:pPr lvl="0">
              <a:spcBef>
                <a:spcPts val="0"/>
              </a:spcBef>
              <a:buNone/>
            </a:pPr>
            <a:r>
              <a:rPr lang="en"/>
              <a:t>In Java specifically, there is an Object class defined from which all other expressed Classes inherit information - namely, common behaviors for Objects. </a:t>
            </a:r>
          </a:p>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 name="Shape 6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we see a **PARAPHRASED** java class defined in Fedora 4 - namely, the FedoraLDP class. </a:t>
            </a:r>
          </a:p>
          <a:p>
            <a:pPr lvl="0">
              <a:spcBef>
                <a:spcPts val="0"/>
              </a:spcBef>
              <a:buNone/>
            </a:pPr>
            <a:r>
              <a:t/>
            </a:r>
            <a:endParaRPr/>
          </a:p>
          <a:p>
            <a:pPr lvl="0" rtl="0">
              <a:spcBef>
                <a:spcPts val="0"/>
              </a:spcBef>
              <a:buNone/>
            </a:pPr>
            <a:r>
              <a:rPr lang="en"/>
              <a:t>You can see what classes this extends, you can see how it defines a certain method - the GET method on this FedoraLDP object. Expected behaviors and outcomes.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8" name="Shape 6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a quick side note, we should also be aware of this relationship between data models - especially RDF, our particular focus here - and ruby - another object-oriented programming language.</a:t>
            </a:r>
          </a:p>
          <a:p>
            <a:pPr lvl="0">
              <a:spcBef>
                <a:spcPts val="0"/>
              </a:spcBef>
              <a:buNone/>
            </a:pPr>
            <a:r>
              <a:t/>
            </a:r>
            <a:endParaRPr/>
          </a:p>
          <a:p>
            <a:pPr lvl="0" rtl="0">
              <a:spcBef>
                <a:spcPts val="0"/>
              </a:spcBef>
              <a:buNone/>
            </a:pPr>
            <a:r>
              <a:rPr lang="en"/>
              <a:t>The particular snippet/example here is from the DPLA Metadata Application Profile - or, their metadata model - expressed in ActiveTriples, a Ruby library that translates RDF to Ruby Classes and properties. This makes the RDF data models into Ruby objects that applications can then interact with - and not lose the modeling work that feeds into the application.</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You can also have RDF expressed via XML serialization, using RDFS and OWL meta-modeling languages.</a:t>
            </a:r>
          </a:p>
          <a:p>
            <a:pPr lvl="0">
              <a:spcBef>
                <a:spcPts val="0"/>
              </a:spcBef>
              <a:buNone/>
            </a:pPr>
            <a:r>
              <a:t/>
            </a:r>
            <a:endParaRPr/>
          </a:p>
          <a:p>
            <a:pPr lvl="0" rtl="0">
              <a:spcBef>
                <a:spcPts val="0"/>
              </a:spcBef>
              <a:buNone/>
            </a:pPr>
            <a:r>
              <a:rPr lang="en"/>
              <a:t>This particular example is the part of FOAF - or the Friend of a Friend ontology - that defines the concepts of Organization, Group, and Agent. Note the definitions, relationships to other classes/concepts, and the equivalences to external ontologies.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Finally, we have the approach of expressing models via diagramming - where we all start with our whiteboards. See here the example from before, which is mostly RDF-influenced diagramming (it takes interface and functionalities diagramming from UML, kind of). This follows Graffoo, a specification and extension to the diagram editor YeD to define a common diagramming approach to RDF.</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Explain the breakouts idea. 3 groups, 3 different models.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What PCDM breakout will focus on</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6" name="Shape 6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See PCDM</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What the Europeana + DPLA group will focus 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 addition to the code of conduct, we also ask that all of you follow a set of rules designed by the the Recurse Center, previously the Hacker School, which organizes a free, self-directed educational retreat for folks who want to get better at programming regardless of their experience. In their own words, 'the goal isn't to burden everyone with a bunch of annoying rules, or to give us a stick to bludgeon people with for "being bad." Rather, these rules are designed to help all of us build a pleasant, productive, and fearless community.'</a:t>
            </a:r>
          </a:p>
          <a:p>
            <a:pPr lvl="0">
              <a:spcBef>
                <a:spcPts val="0"/>
              </a:spcBef>
              <a:buNone/>
            </a:pPr>
            <a:r>
              <a:t/>
            </a:r>
            <a:endParaRPr/>
          </a:p>
          <a:p>
            <a:pPr lvl="0">
              <a:spcBef>
                <a:spcPts val="0"/>
              </a:spcBef>
              <a:buNone/>
            </a:pPr>
            <a:r>
              <a:rPr lang="en"/>
              <a:t>As such, these four rules are a lightweight set of explicit social norms to curtail specific kinds of behavior found to be destructive to a supportive, productive, and fun learning environment. The four rules are listed here; you can read about them more on the provided link to www.recurse.com/manual - but I'll touch on all of them briefly.</a:t>
            </a:r>
          </a:p>
          <a:p>
            <a:pPr lvl="0">
              <a:spcBef>
                <a:spcPts val="0"/>
              </a:spcBef>
              <a:buNone/>
            </a:pPr>
            <a:r>
              <a:t/>
            </a:r>
            <a:endParaRPr/>
          </a:p>
          <a:p>
            <a:pPr lvl="0">
              <a:spcBef>
                <a:spcPts val="0"/>
              </a:spcBef>
              <a:buNone/>
            </a:pPr>
            <a:r>
              <a:rPr lang="en"/>
              <a:t>First, "No feigning surprise." You shouldn't act surprised when someone says they don't know something." There is no benefit to feigning surprise, and regardless of intent, it makes someone feel bad, or worse, about admitting that they don't know something.</a:t>
            </a:r>
          </a:p>
          <a:p>
            <a:pPr lvl="0">
              <a:spcBef>
                <a:spcPts val="0"/>
              </a:spcBef>
              <a:buNone/>
            </a:pPr>
            <a:r>
              <a:t/>
            </a:r>
            <a:endParaRPr/>
          </a:p>
          <a:p>
            <a:pPr lvl="0">
              <a:spcBef>
                <a:spcPts val="0"/>
              </a:spcBef>
              <a:buNone/>
            </a:pPr>
            <a:r>
              <a:rPr lang="en"/>
              <a:t>Secondly, "No well-actually's." This is when someone says something almost, but not entirely correct, and another person responds with "well, actually," and gives a correction. That's not to say we don't care about truth or precision, but there are better ways to communicate this.</a:t>
            </a:r>
          </a:p>
          <a:p>
            <a:pPr lvl="0">
              <a:spcBef>
                <a:spcPts val="0"/>
              </a:spcBef>
              <a:buNone/>
            </a:pPr>
            <a:r>
              <a:t/>
            </a:r>
            <a:endParaRPr/>
          </a:p>
          <a:p>
            <a:pPr lvl="0">
              <a:spcBef>
                <a:spcPts val="0"/>
              </a:spcBef>
              <a:buNone/>
            </a:pPr>
            <a:r>
              <a:rPr lang="en"/>
              <a:t>Next, "No back-seat driving." If you overhear other people working through a problem, don't just intermittently toss advice in without engaging. We encourage you to help others to learn within this workshop, but when you do so, make sure you're fully engaged </a:t>
            </a:r>
          </a:p>
          <a:p>
            <a:pPr lvl="0">
              <a:spcBef>
                <a:spcPts val="0"/>
              </a:spcBef>
              <a:buNone/>
            </a:pPr>
            <a:r>
              <a:t/>
            </a:r>
            <a:endParaRPr/>
          </a:p>
          <a:p>
            <a:pPr lvl="0">
              <a:spcBef>
                <a:spcPts val="0"/>
              </a:spcBef>
              <a:buNone/>
            </a:pPr>
            <a:r>
              <a:rPr lang="en"/>
              <a:t>Finally, "No subtle -isms". This last rule bans racism, sexism, homophobia, transphobia, and other kinds of bias. Subtle -isms are small things that make others feel uncomfortable, and might be familiar as they're under the term "microagressions." It's not targeting slurs, harassment or threats - activities not tolerated under the code of conduct, but the little things - saying things like "it's so easy that my grandmother could do it." If you see or hear this happen, you can point it out to the person either publicly or or let one of the facilitators know.</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9" name="Shape 6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See Europeana (fragment)</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4" name="Shape 674"/>
        <p:cNvGrpSpPr/>
        <p:nvPr/>
      </p:nvGrpSpPr>
      <p:grpSpPr>
        <a:xfrm>
          <a:off x="0" y="0"/>
          <a:ext cx="0" cy="0"/>
          <a:chOff x="0" y="0"/>
          <a:chExt cx="0" cy="0"/>
        </a:xfrm>
      </p:grpSpPr>
      <p:sp>
        <p:nvSpPr>
          <p:cNvPr id="675" name="Shape 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6" name="Shape 6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See DPLA Metadata Application Profile v.4</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Finally, what the IIIF group will focus on</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Which is primarily 1 of the 4 APIs, the presentation API</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In your breakout groups...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0" name="Shape 700"/>
        <p:cNvGrpSpPr/>
        <p:nvPr/>
      </p:nvGrpSpPr>
      <p:grpSpPr>
        <a:xfrm>
          <a:off x="0" y="0"/>
          <a:ext cx="0" cy="0"/>
          <a:chOff x="0" y="0"/>
          <a:chExt cx="0" cy="0"/>
        </a:xfrm>
      </p:grpSpPr>
      <p:sp>
        <p:nvSpPr>
          <p:cNvPr id="701" name="Shape 7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2" name="Shape 7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use this singular resource example when working with your models</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9" name="Shape 7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Assign room areas based off of size (raise of hands)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1" name="Shape 7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Get a volunteer from each group to report back.</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The last is be ready to learn about data modeling. While that might be obvious if you're here for this workshop, it also just allows us to check in and make sure that everyone here is in the right place. So, if you're *not* here for the Data Modeling 101 workshop… feel free to stay or leave, but we expect you to be engaged, especially during the breakout session.</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0" name="Shape 730"/>
        <p:cNvGrpSpPr/>
        <p:nvPr/>
      </p:nvGrpSpPr>
      <p:grpSpPr>
        <a:xfrm>
          <a:off x="0" y="0"/>
          <a:ext cx="0" cy="0"/>
          <a:chOff x="0" y="0"/>
          <a:chExt cx="0" cy="0"/>
        </a:xfrm>
      </p:grpSpPr>
      <p:sp>
        <p:nvSpPr>
          <p:cNvPr id="731" name="Shape 7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2" name="Shape 7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7" name="Shape 7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1" name="Shape 741"/>
        <p:cNvGrpSpPr/>
        <p:nvPr/>
      </p:nvGrpSpPr>
      <p:grpSpPr>
        <a:xfrm>
          <a:off x="0" y="0"/>
          <a:ext cx="0" cy="0"/>
          <a:chOff x="0" y="0"/>
          <a:chExt cx="0" cy="0"/>
        </a:xfrm>
      </p:grpSpPr>
      <p:sp>
        <p:nvSpPr>
          <p:cNvPr id="742" name="Shape 7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3" name="Shape 7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7" name="Shape 747"/>
        <p:cNvGrpSpPr/>
        <p:nvPr/>
      </p:nvGrpSpPr>
      <p:grpSpPr>
        <a:xfrm>
          <a:off x="0" y="0"/>
          <a:ext cx="0" cy="0"/>
          <a:chOff x="0" y="0"/>
          <a:chExt cx="0" cy="0"/>
        </a:xfrm>
      </p:grpSpPr>
      <p:sp>
        <p:nvSpPr>
          <p:cNvPr id="748" name="Shape 7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9" name="Shape 7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3" name="Shape 753"/>
        <p:cNvGrpSpPr/>
        <p:nvPr/>
      </p:nvGrpSpPr>
      <p:grpSpPr>
        <a:xfrm>
          <a:off x="0" y="0"/>
          <a:ext cx="0" cy="0"/>
          <a:chOff x="0" y="0"/>
          <a:chExt cx="0" cy="0"/>
        </a:xfrm>
      </p:grpSpPr>
      <p:sp>
        <p:nvSpPr>
          <p:cNvPr id="754" name="Shape 7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5" name="Shape 7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8" name="Shape 758"/>
        <p:cNvGrpSpPr/>
        <p:nvPr/>
      </p:nvGrpSpPr>
      <p:grpSpPr>
        <a:xfrm>
          <a:off x="0" y="0"/>
          <a:ext cx="0" cy="0"/>
          <a:chOff x="0" y="0"/>
          <a:chExt cx="0" cy="0"/>
        </a:xfrm>
      </p:grpSpPr>
      <p:sp>
        <p:nvSpPr>
          <p:cNvPr id="759" name="Shape 7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0" name="Shape 7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Clr>
                <a:srgbClr val="3D85C6"/>
              </a:buClr>
              <a:buSzPct val="100000"/>
              <a:buFont typeface="Montserrat"/>
              <a:defRPr b="1" sz="5200">
                <a:solidFill>
                  <a:srgbClr val="3D85C6"/>
                </a:solidFill>
                <a:latin typeface="Montserrat"/>
                <a:ea typeface="Montserrat"/>
                <a:cs typeface="Montserrat"/>
                <a:sym typeface="Montserrat"/>
              </a:defRPr>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Inconsolata"/>
              <a:buNone/>
              <a:defRPr sz="2800">
                <a:latin typeface="Inconsolata"/>
                <a:ea typeface="Inconsolata"/>
                <a:cs typeface="Inconsolata"/>
                <a:sym typeface="Inconsolata"/>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bg>
      <p:bgPr>
        <a:solidFill>
          <a:srgbClr val="FFFFFF"/>
        </a:solidFill>
      </p:bgPr>
    </p:bg>
    <p:spTree>
      <p:nvGrpSpPr>
        <p:cNvPr id="50" name="Shape 50"/>
        <p:cNvGrpSpPr/>
        <p:nvPr/>
      </p:nvGrpSpPr>
      <p:grpSpPr>
        <a:xfrm>
          <a:off x="0" y="0"/>
          <a:ext cx="0" cy="0"/>
          <a:chOff x="0" y="0"/>
          <a:chExt cx="0" cy="0"/>
        </a:xfrm>
      </p:grpSpPr>
      <p:sp>
        <p:nvSpPr>
          <p:cNvPr id="51" name="Shape 51"/>
          <p:cNvSpPr/>
          <p:nvPr/>
        </p:nvSpPr>
        <p:spPr>
          <a:xfrm>
            <a:off x="0" y="0"/>
            <a:ext cx="9144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52" name="Shape 52"/>
          <p:cNvCxnSpPr/>
          <p:nvPr/>
        </p:nvCxnSpPr>
        <p:spPr>
          <a:xfrm>
            <a:off x="474475" y="336950"/>
            <a:ext cx="3163200" cy="0"/>
          </a:xfrm>
          <a:prstGeom prst="straightConnector1">
            <a:avLst/>
          </a:prstGeom>
          <a:noFill/>
          <a:ln cap="flat" cmpd="sng" w="9525">
            <a:solidFill>
              <a:schemeClr val="dk1"/>
            </a:solidFill>
            <a:prstDash val="solid"/>
            <a:round/>
            <a:headEnd len="med" w="med" type="none"/>
            <a:tailEnd len="med" w="med" type="none"/>
          </a:ln>
        </p:spPr>
      </p:cxnSp>
      <p:cxnSp>
        <p:nvCxnSpPr>
          <p:cNvPr id="53" name="Shape 53"/>
          <p:cNvCxnSpPr/>
          <p:nvPr/>
        </p:nvCxnSpPr>
        <p:spPr>
          <a:xfrm>
            <a:off x="3828800" y="344225"/>
            <a:ext cx="4863000" cy="0"/>
          </a:xfrm>
          <a:prstGeom prst="straightConnector1">
            <a:avLst/>
          </a:prstGeom>
          <a:noFill/>
          <a:ln cap="flat" cmpd="sng" w="9525">
            <a:solidFill>
              <a:schemeClr val="dk1"/>
            </a:solidFill>
            <a:prstDash val="solid"/>
            <a:round/>
            <a:headEnd len="med" w="med" type="none"/>
            <a:tailEnd len="med" w="med" type="none"/>
          </a:ln>
        </p:spPr>
      </p:cxnSp>
      <p:sp>
        <p:nvSpPr>
          <p:cNvPr id="54" name="Shape 54"/>
          <p:cNvSpPr txBox="1"/>
          <p:nvPr>
            <p:ph type="title"/>
          </p:nvPr>
        </p:nvSpPr>
        <p:spPr>
          <a:xfrm>
            <a:off x="474475" y="450125"/>
            <a:ext cx="3163200" cy="2062200"/>
          </a:xfrm>
          <a:prstGeom prst="rect">
            <a:avLst/>
          </a:prstGeom>
          <a:noFill/>
        </p:spPr>
        <p:txBody>
          <a:bodyPr anchorCtr="0" anchor="t" bIns="91425" lIns="91425" rIns="91425" tIns="91425"/>
          <a:lstStyle>
            <a:lvl1pPr lvl="0" algn="l">
              <a:lnSpc>
                <a:spcPct val="100000"/>
              </a:lnSpc>
              <a:spcBef>
                <a:spcPts val="0"/>
              </a:spcBef>
              <a:spcAft>
                <a:spcPts val="0"/>
              </a:spcAft>
              <a:buClr>
                <a:schemeClr val="dk1"/>
              </a:buClr>
              <a:buSzPct val="100000"/>
              <a:buNone/>
              <a:defRPr b="1" sz="3000">
                <a:solidFill>
                  <a:schemeClr val="dk1"/>
                </a:solidFill>
              </a:defRPr>
            </a:lvl1pPr>
            <a:lvl2pPr lvl="1" algn="l">
              <a:lnSpc>
                <a:spcPct val="100000"/>
              </a:lnSpc>
              <a:spcBef>
                <a:spcPts val="0"/>
              </a:spcBef>
              <a:spcAft>
                <a:spcPts val="0"/>
              </a:spcAft>
              <a:buClr>
                <a:schemeClr val="dk1"/>
              </a:buClr>
              <a:buSzPct val="100000"/>
              <a:buNone/>
              <a:defRPr b="1" sz="3000">
                <a:solidFill>
                  <a:schemeClr val="dk1"/>
                </a:solidFill>
              </a:defRPr>
            </a:lvl2pPr>
            <a:lvl3pPr lvl="2" algn="l">
              <a:lnSpc>
                <a:spcPct val="100000"/>
              </a:lnSpc>
              <a:spcBef>
                <a:spcPts val="0"/>
              </a:spcBef>
              <a:spcAft>
                <a:spcPts val="0"/>
              </a:spcAft>
              <a:buClr>
                <a:schemeClr val="dk1"/>
              </a:buClr>
              <a:buSzPct val="100000"/>
              <a:buNone/>
              <a:defRPr b="1" sz="3000">
                <a:solidFill>
                  <a:schemeClr val="dk1"/>
                </a:solidFill>
              </a:defRPr>
            </a:lvl3pPr>
            <a:lvl4pPr lvl="3" algn="l">
              <a:lnSpc>
                <a:spcPct val="100000"/>
              </a:lnSpc>
              <a:spcBef>
                <a:spcPts val="0"/>
              </a:spcBef>
              <a:spcAft>
                <a:spcPts val="0"/>
              </a:spcAft>
              <a:buClr>
                <a:schemeClr val="dk1"/>
              </a:buClr>
              <a:buSzPct val="100000"/>
              <a:buNone/>
              <a:defRPr b="1" sz="3000">
                <a:solidFill>
                  <a:schemeClr val="dk1"/>
                </a:solidFill>
              </a:defRPr>
            </a:lvl4pPr>
            <a:lvl5pPr lvl="4" algn="l">
              <a:lnSpc>
                <a:spcPct val="100000"/>
              </a:lnSpc>
              <a:spcBef>
                <a:spcPts val="0"/>
              </a:spcBef>
              <a:spcAft>
                <a:spcPts val="0"/>
              </a:spcAft>
              <a:buClr>
                <a:schemeClr val="dk1"/>
              </a:buClr>
              <a:buSzPct val="100000"/>
              <a:buNone/>
              <a:defRPr b="1" sz="3000">
                <a:solidFill>
                  <a:schemeClr val="dk1"/>
                </a:solidFill>
              </a:defRPr>
            </a:lvl5pPr>
            <a:lvl6pPr lvl="5" algn="l">
              <a:lnSpc>
                <a:spcPct val="100000"/>
              </a:lnSpc>
              <a:spcBef>
                <a:spcPts val="0"/>
              </a:spcBef>
              <a:spcAft>
                <a:spcPts val="0"/>
              </a:spcAft>
              <a:buClr>
                <a:schemeClr val="dk1"/>
              </a:buClr>
              <a:buSzPct val="100000"/>
              <a:buNone/>
              <a:defRPr b="1" sz="3000">
                <a:solidFill>
                  <a:schemeClr val="dk1"/>
                </a:solidFill>
              </a:defRPr>
            </a:lvl6pPr>
            <a:lvl7pPr lvl="6" algn="l">
              <a:lnSpc>
                <a:spcPct val="100000"/>
              </a:lnSpc>
              <a:spcBef>
                <a:spcPts val="0"/>
              </a:spcBef>
              <a:spcAft>
                <a:spcPts val="0"/>
              </a:spcAft>
              <a:buClr>
                <a:schemeClr val="dk1"/>
              </a:buClr>
              <a:buSzPct val="100000"/>
              <a:buNone/>
              <a:defRPr b="1" sz="3000">
                <a:solidFill>
                  <a:schemeClr val="dk1"/>
                </a:solidFill>
              </a:defRPr>
            </a:lvl7pPr>
            <a:lvl8pPr lvl="7" algn="l">
              <a:lnSpc>
                <a:spcPct val="100000"/>
              </a:lnSpc>
              <a:spcBef>
                <a:spcPts val="0"/>
              </a:spcBef>
              <a:spcAft>
                <a:spcPts val="0"/>
              </a:spcAft>
              <a:buClr>
                <a:schemeClr val="dk1"/>
              </a:buClr>
              <a:buSzPct val="100000"/>
              <a:buNone/>
              <a:defRPr b="1" sz="3000">
                <a:solidFill>
                  <a:schemeClr val="dk1"/>
                </a:solidFill>
              </a:defRPr>
            </a:lvl8pPr>
            <a:lvl9pPr lvl="8" algn="l">
              <a:lnSpc>
                <a:spcPct val="100000"/>
              </a:lnSpc>
              <a:spcBef>
                <a:spcPts val="0"/>
              </a:spcBef>
              <a:spcAft>
                <a:spcPts val="0"/>
              </a:spcAft>
              <a:buClr>
                <a:schemeClr val="dk1"/>
              </a:buClr>
              <a:buSzPct val="100000"/>
              <a:buNone/>
              <a:defRPr b="1" sz="3000">
                <a:solidFill>
                  <a:schemeClr val="dk1"/>
                </a:solidFill>
              </a:defRPr>
            </a:lvl9pPr>
          </a:lstStyle>
          <a:p/>
        </p:txBody>
      </p:sp>
      <p:sp>
        <p:nvSpPr>
          <p:cNvPr id="55" name="Shape 55"/>
          <p:cNvSpPr txBox="1"/>
          <p:nvPr>
            <p:ph idx="1" type="body"/>
          </p:nvPr>
        </p:nvSpPr>
        <p:spPr>
          <a:xfrm>
            <a:off x="3828775" y="450125"/>
            <a:ext cx="4863000" cy="4115400"/>
          </a:xfrm>
          <a:prstGeom prst="rect">
            <a:avLst/>
          </a:prstGeom>
          <a:noFill/>
        </p:spPr>
        <p:txBody>
          <a:bodyPr anchorCtr="0" anchor="t" bIns="91425" lIns="91425" rIns="91425" tIns="91425"/>
          <a:lstStyle>
            <a:lvl1pPr lvl="0" algn="l">
              <a:lnSpc>
                <a:spcPct val="115000"/>
              </a:lnSpc>
              <a:spcBef>
                <a:spcPts val="0"/>
              </a:spcBef>
              <a:spcAft>
                <a:spcPts val="1600"/>
              </a:spcAft>
              <a:buClr>
                <a:schemeClr val="dk2"/>
              </a:buClr>
              <a:buSzPct val="100000"/>
              <a:defRPr sz="1800">
                <a:solidFill>
                  <a:schemeClr val="dk2"/>
                </a:solidFill>
              </a:defRPr>
            </a:lvl1pPr>
            <a:lvl2pPr lvl="1" algn="l">
              <a:lnSpc>
                <a:spcPct val="115000"/>
              </a:lnSpc>
              <a:spcBef>
                <a:spcPts val="0"/>
              </a:spcBef>
              <a:spcAft>
                <a:spcPts val="1600"/>
              </a:spcAft>
              <a:buClr>
                <a:schemeClr val="dk2"/>
              </a:buClr>
              <a:defRPr sz="1400">
                <a:solidFill>
                  <a:schemeClr val="dk2"/>
                </a:solidFill>
              </a:defRPr>
            </a:lvl2pPr>
            <a:lvl3pPr lvl="2" algn="l">
              <a:lnSpc>
                <a:spcPct val="115000"/>
              </a:lnSpc>
              <a:spcBef>
                <a:spcPts val="0"/>
              </a:spcBef>
              <a:spcAft>
                <a:spcPts val="1600"/>
              </a:spcAft>
              <a:buClr>
                <a:schemeClr val="dk2"/>
              </a:buClr>
              <a:defRPr sz="1400">
                <a:solidFill>
                  <a:schemeClr val="dk2"/>
                </a:solidFill>
              </a:defRPr>
            </a:lvl3pPr>
            <a:lvl4pPr lvl="3" algn="l">
              <a:lnSpc>
                <a:spcPct val="115000"/>
              </a:lnSpc>
              <a:spcBef>
                <a:spcPts val="0"/>
              </a:spcBef>
              <a:spcAft>
                <a:spcPts val="1600"/>
              </a:spcAft>
              <a:buClr>
                <a:schemeClr val="dk2"/>
              </a:buClr>
              <a:defRPr sz="1400">
                <a:solidFill>
                  <a:schemeClr val="dk2"/>
                </a:solidFill>
              </a:defRPr>
            </a:lvl4pPr>
            <a:lvl5pPr lvl="4" algn="l">
              <a:lnSpc>
                <a:spcPct val="115000"/>
              </a:lnSpc>
              <a:spcBef>
                <a:spcPts val="0"/>
              </a:spcBef>
              <a:spcAft>
                <a:spcPts val="1600"/>
              </a:spcAft>
              <a:buClr>
                <a:schemeClr val="dk2"/>
              </a:buClr>
              <a:defRPr sz="1400">
                <a:solidFill>
                  <a:schemeClr val="dk2"/>
                </a:solidFill>
              </a:defRPr>
            </a:lvl5pPr>
            <a:lvl6pPr lvl="5" algn="l">
              <a:lnSpc>
                <a:spcPct val="115000"/>
              </a:lnSpc>
              <a:spcBef>
                <a:spcPts val="0"/>
              </a:spcBef>
              <a:spcAft>
                <a:spcPts val="1600"/>
              </a:spcAft>
              <a:buClr>
                <a:schemeClr val="dk2"/>
              </a:buClr>
              <a:defRPr sz="1400">
                <a:solidFill>
                  <a:schemeClr val="dk2"/>
                </a:solidFill>
              </a:defRPr>
            </a:lvl6pPr>
            <a:lvl7pPr lvl="6" algn="l">
              <a:lnSpc>
                <a:spcPct val="115000"/>
              </a:lnSpc>
              <a:spcBef>
                <a:spcPts val="0"/>
              </a:spcBef>
              <a:spcAft>
                <a:spcPts val="1600"/>
              </a:spcAft>
              <a:buClr>
                <a:schemeClr val="dk2"/>
              </a:buClr>
              <a:defRPr sz="1400">
                <a:solidFill>
                  <a:schemeClr val="dk2"/>
                </a:solidFill>
              </a:defRPr>
            </a:lvl7pPr>
            <a:lvl8pPr lvl="7" algn="l">
              <a:lnSpc>
                <a:spcPct val="115000"/>
              </a:lnSpc>
              <a:spcBef>
                <a:spcPts val="0"/>
              </a:spcBef>
              <a:spcAft>
                <a:spcPts val="1600"/>
              </a:spcAft>
              <a:buClr>
                <a:schemeClr val="dk2"/>
              </a:buClr>
              <a:defRPr sz="1400">
                <a:solidFill>
                  <a:schemeClr val="dk2"/>
                </a:solidFill>
              </a:defRPr>
            </a:lvl8pPr>
            <a:lvl9pPr lvl="8" algn="l">
              <a:lnSpc>
                <a:spcPct val="115000"/>
              </a:lnSpc>
              <a:spcBef>
                <a:spcPts val="0"/>
              </a:spcBef>
              <a:spcAft>
                <a:spcPts val="1600"/>
              </a:spcAft>
              <a:buClr>
                <a:schemeClr val="dk2"/>
              </a:buClr>
              <a:defRPr sz="1400">
                <a:solidFill>
                  <a:schemeClr val="dk2"/>
                </a:solidFill>
              </a:defRPr>
            </a:lvl9pPr>
          </a:lstStyle>
          <a:p/>
        </p:txBody>
      </p:sp>
      <p:sp>
        <p:nvSpPr>
          <p:cNvPr id="56" name="Shape 56"/>
          <p:cNvSpPr txBox="1"/>
          <p:nvPr>
            <p:ph idx="12" type="sldNum"/>
          </p:nvPr>
        </p:nvSpPr>
        <p:spPr>
          <a:xfrm>
            <a:off x="8556783" y="4749850"/>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chemeClr val="dk1"/>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2">
    <p:bg>
      <p:bgPr>
        <a:solidFill>
          <a:srgbClr val="FFFFFF"/>
        </a:solidFill>
      </p:bgPr>
    </p:bg>
    <p:spTree>
      <p:nvGrpSpPr>
        <p:cNvPr id="57" name="Shape 57"/>
        <p:cNvGrpSpPr/>
        <p:nvPr/>
      </p:nvGrpSpPr>
      <p:grpSpPr>
        <a:xfrm>
          <a:off x="0" y="0"/>
          <a:ext cx="0" cy="0"/>
          <a:chOff x="0" y="0"/>
          <a:chExt cx="0" cy="0"/>
        </a:xfrm>
      </p:grpSpPr>
      <p:sp>
        <p:nvSpPr>
          <p:cNvPr id="58" name="Shape 58"/>
          <p:cNvSpPr/>
          <p:nvPr/>
        </p:nvSpPr>
        <p:spPr>
          <a:xfrm>
            <a:off x="0" y="0"/>
            <a:ext cx="9144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59" name="Shape 59"/>
          <p:cNvCxnSpPr/>
          <p:nvPr/>
        </p:nvCxnSpPr>
        <p:spPr>
          <a:xfrm>
            <a:off x="474475" y="336950"/>
            <a:ext cx="3163200" cy="0"/>
          </a:xfrm>
          <a:prstGeom prst="straightConnector1">
            <a:avLst/>
          </a:prstGeom>
          <a:noFill/>
          <a:ln cap="flat" cmpd="sng" w="9525">
            <a:solidFill>
              <a:schemeClr val="dk1"/>
            </a:solidFill>
            <a:prstDash val="solid"/>
            <a:round/>
            <a:headEnd len="med" w="med" type="none"/>
            <a:tailEnd len="med" w="med" type="none"/>
          </a:ln>
        </p:spPr>
      </p:cxnSp>
      <p:cxnSp>
        <p:nvCxnSpPr>
          <p:cNvPr id="60" name="Shape 60"/>
          <p:cNvCxnSpPr/>
          <p:nvPr/>
        </p:nvCxnSpPr>
        <p:spPr>
          <a:xfrm>
            <a:off x="3828800" y="344225"/>
            <a:ext cx="4863000" cy="0"/>
          </a:xfrm>
          <a:prstGeom prst="straightConnector1">
            <a:avLst/>
          </a:prstGeom>
          <a:noFill/>
          <a:ln cap="flat" cmpd="sng" w="9525">
            <a:solidFill>
              <a:schemeClr val="dk1"/>
            </a:solidFill>
            <a:prstDash val="solid"/>
            <a:round/>
            <a:headEnd len="med" w="med" type="none"/>
            <a:tailEnd len="med" w="med" type="none"/>
          </a:ln>
        </p:spPr>
      </p:cxnSp>
      <p:sp>
        <p:nvSpPr>
          <p:cNvPr id="61" name="Shape 61"/>
          <p:cNvSpPr txBox="1"/>
          <p:nvPr>
            <p:ph type="title"/>
          </p:nvPr>
        </p:nvSpPr>
        <p:spPr>
          <a:xfrm>
            <a:off x="474475" y="450125"/>
            <a:ext cx="3163200" cy="2062200"/>
          </a:xfrm>
          <a:prstGeom prst="rect">
            <a:avLst/>
          </a:prstGeom>
          <a:noFill/>
        </p:spPr>
        <p:txBody>
          <a:bodyPr anchorCtr="0" anchor="t" bIns="91425" lIns="91425" rIns="91425" tIns="91425"/>
          <a:lstStyle>
            <a:lvl1pPr lvl="0" algn="l">
              <a:lnSpc>
                <a:spcPct val="100000"/>
              </a:lnSpc>
              <a:spcBef>
                <a:spcPts val="0"/>
              </a:spcBef>
              <a:spcAft>
                <a:spcPts val="0"/>
              </a:spcAft>
              <a:buClr>
                <a:schemeClr val="dk1"/>
              </a:buClr>
              <a:buSzPct val="100000"/>
              <a:buNone/>
              <a:defRPr b="1" sz="3000">
                <a:solidFill>
                  <a:schemeClr val="dk1"/>
                </a:solidFill>
              </a:defRPr>
            </a:lvl1pPr>
            <a:lvl2pPr lvl="1" algn="l">
              <a:lnSpc>
                <a:spcPct val="100000"/>
              </a:lnSpc>
              <a:spcBef>
                <a:spcPts val="0"/>
              </a:spcBef>
              <a:spcAft>
                <a:spcPts val="0"/>
              </a:spcAft>
              <a:buClr>
                <a:schemeClr val="dk1"/>
              </a:buClr>
              <a:buSzPct val="100000"/>
              <a:buNone/>
              <a:defRPr b="1" sz="3000">
                <a:solidFill>
                  <a:schemeClr val="dk1"/>
                </a:solidFill>
              </a:defRPr>
            </a:lvl2pPr>
            <a:lvl3pPr lvl="2" algn="l">
              <a:lnSpc>
                <a:spcPct val="100000"/>
              </a:lnSpc>
              <a:spcBef>
                <a:spcPts val="0"/>
              </a:spcBef>
              <a:spcAft>
                <a:spcPts val="0"/>
              </a:spcAft>
              <a:buClr>
                <a:schemeClr val="dk1"/>
              </a:buClr>
              <a:buSzPct val="100000"/>
              <a:buNone/>
              <a:defRPr b="1" sz="3000">
                <a:solidFill>
                  <a:schemeClr val="dk1"/>
                </a:solidFill>
              </a:defRPr>
            </a:lvl3pPr>
            <a:lvl4pPr lvl="3" algn="l">
              <a:lnSpc>
                <a:spcPct val="100000"/>
              </a:lnSpc>
              <a:spcBef>
                <a:spcPts val="0"/>
              </a:spcBef>
              <a:spcAft>
                <a:spcPts val="0"/>
              </a:spcAft>
              <a:buClr>
                <a:schemeClr val="dk1"/>
              </a:buClr>
              <a:buSzPct val="100000"/>
              <a:buNone/>
              <a:defRPr b="1" sz="3000">
                <a:solidFill>
                  <a:schemeClr val="dk1"/>
                </a:solidFill>
              </a:defRPr>
            </a:lvl4pPr>
            <a:lvl5pPr lvl="4" algn="l">
              <a:lnSpc>
                <a:spcPct val="100000"/>
              </a:lnSpc>
              <a:spcBef>
                <a:spcPts val="0"/>
              </a:spcBef>
              <a:spcAft>
                <a:spcPts val="0"/>
              </a:spcAft>
              <a:buClr>
                <a:schemeClr val="dk1"/>
              </a:buClr>
              <a:buSzPct val="100000"/>
              <a:buNone/>
              <a:defRPr b="1" sz="3000">
                <a:solidFill>
                  <a:schemeClr val="dk1"/>
                </a:solidFill>
              </a:defRPr>
            </a:lvl5pPr>
            <a:lvl6pPr lvl="5" algn="l">
              <a:lnSpc>
                <a:spcPct val="100000"/>
              </a:lnSpc>
              <a:spcBef>
                <a:spcPts val="0"/>
              </a:spcBef>
              <a:spcAft>
                <a:spcPts val="0"/>
              </a:spcAft>
              <a:buClr>
                <a:schemeClr val="dk1"/>
              </a:buClr>
              <a:buSzPct val="100000"/>
              <a:buNone/>
              <a:defRPr b="1" sz="3000">
                <a:solidFill>
                  <a:schemeClr val="dk1"/>
                </a:solidFill>
              </a:defRPr>
            </a:lvl6pPr>
            <a:lvl7pPr lvl="6" algn="l">
              <a:lnSpc>
                <a:spcPct val="100000"/>
              </a:lnSpc>
              <a:spcBef>
                <a:spcPts val="0"/>
              </a:spcBef>
              <a:spcAft>
                <a:spcPts val="0"/>
              </a:spcAft>
              <a:buClr>
                <a:schemeClr val="dk1"/>
              </a:buClr>
              <a:buSzPct val="100000"/>
              <a:buNone/>
              <a:defRPr b="1" sz="3000">
                <a:solidFill>
                  <a:schemeClr val="dk1"/>
                </a:solidFill>
              </a:defRPr>
            </a:lvl7pPr>
            <a:lvl8pPr lvl="7" algn="l">
              <a:lnSpc>
                <a:spcPct val="100000"/>
              </a:lnSpc>
              <a:spcBef>
                <a:spcPts val="0"/>
              </a:spcBef>
              <a:spcAft>
                <a:spcPts val="0"/>
              </a:spcAft>
              <a:buClr>
                <a:schemeClr val="dk1"/>
              </a:buClr>
              <a:buSzPct val="100000"/>
              <a:buNone/>
              <a:defRPr b="1" sz="3000">
                <a:solidFill>
                  <a:schemeClr val="dk1"/>
                </a:solidFill>
              </a:defRPr>
            </a:lvl8pPr>
            <a:lvl9pPr lvl="8" algn="l">
              <a:lnSpc>
                <a:spcPct val="100000"/>
              </a:lnSpc>
              <a:spcBef>
                <a:spcPts val="0"/>
              </a:spcBef>
              <a:spcAft>
                <a:spcPts val="0"/>
              </a:spcAft>
              <a:buClr>
                <a:schemeClr val="dk1"/>
              </a:buClr>
              <a:buSzPct val="100000"/>
              <a:buNone/>
              <a:defRPr b="1" sz="3000">
                <a:solidFill>
                  <a:schemeClr val="dk1"/>
                </a:solidFill>
              </a:defRPr>
            </a:lvl9pPr>
          </a:lstStyle>
          <a:p/>
        </p:txBody>
      </p:sp>
      <p:sp>
        <p:nvSpPr>
          <p:cNvPr id="62" name="Shape 62"/>
          <p:cNvSpPr txBox="1"/>
          <p:nvPr>
            <p:ph idx="1" type="body"/>
          </p:nvPr>
        </p:nvSpPr>
        <p:spPr>
          <a:xfrm>
            <a:off x="3828775" y="450125"/>
            <a:ext cx="4863000" cy="4115400"/>
          </a:xfrm>
          <a:prstGeom prst="rect">
            <a:avLst/>
          </a:prstGeom>
          <a:noFill/>
        </p:spPr>
        <p:txBody>
          <a:bodyPr anchorCtr="0" anchor="t" bIns="91425" lIns="91425" rIns="91425" tIns="91425"/>
          <a:lstStyle>
            <a:lvl1pPr lvl="0" algn="l">
              <a:lnSpc>
                <a:spcPct val="115000"/>
              </a:lnSpc>
              <a:spcBef>
                <a:spcPts val="0"/>
              </a:spcBef>
              <a:spcAft>
                <a:spcPts val="1600"/>
              </a:spcAft>
              <a:buClr>
                <a:schemeClr val="dk2"/>
              </a:buClr>
              <a:buSzPct val="100000"/>
              <a:defRPr sz="1800">
                <a:solidFill>
                  <a:schemeClr val="dk2"/>
                </a:solidFill>
              </a:defRPr>
            </a:lvl1pPr>
            <a:lvl2pPr lvl="1" algn="l">
              <a:lnSpc>
                <a:spcPct val="115000"/>
              </a:lnSpc>
              <a:spcBef>
                <a:spcPts val="0"/>
              </a:spcBef>
              <a:spcAft>
                <a:spcPts val="1600"/>
              </a:spcAft>
              <a:buClr>
                <a:schemeClr val="dk2"/>
              </a:buClr>
              <a:defRPr sz="1400">
                <a:solidFill>
                  <a:schemeClr val="dk2"/>
                </a:solidFill>
              </a:defRPr>
            </a:lvl2pPr>
            <a:lvl3pPr lvl="2" algn="l">
              <a:lnSpc>
                <a:spcPct val="115000"/>
              </a:lnSpc>
              <a:spcBef>
                <a:spcPts val="0"/>
              </a:spcBef>
              <a:spcAft>
                <a:spcPts val="1600"/>
              </a:spcAft>
              <a:buClr>
                <a:schemeClr val="dk2"/>
              </a:buClr>
              <a:defRPr sz="1400">
                <a:solidFill>
                  <a:schemeClr val="dk2"/>
                </a:solidFill>
              </a:defRPr>
            </a:lvl3pPr>
            <a:lvl4pPr lvl="3" algn="l">
              <a:lnSpc>
                <a:spcPct val="115000"/>
              </a:lnSpc>
              <a:spcBef>
                <a:spcPts val="0"/>
              </a:spcBef>
              <a:spcAft>
                <a:spcPts val="1600"/>
              </a:spcAft>
              <a:buClr>
                <a:schemeClr val="dk2"/>
              </a:buClr>
              <a:defRPr sz="1400">
                <a:solidFill>
                  <a:schemeClr val="dk2"/>
                </a:solidFill>
              </a:defRPr>
            </a:lvl4pPr>
            <a:lvl5pPr lvl="4" algn="l">
              <a:lnSpc>
                <a:spcPct val="115000"/>
              </a:lnSpc>
              <a:spcBef>
                <a:spcPts val="0"/>
              </a:spcBef>
              <a:spcAft>
                <a:spcPts val="1600"/>
              </a:spcAft>
              <a:buClr>
                <a:schemeClr val="dk2"/>
              </a:buClr>
              <a:defRPr sz="1400">
                <a:solidFill>
                  <a:schemeClr val="dk2"/>
                </a:solidFill>
              </a:defRPr>
            </a:lvl5pPr>
            <a:lvl6pPr lvl="5" algn="l">
              <a:lnSpc>
                <a:spcPct val="115000"/>
              </a:lnSpc>
              <a:spcBef>
                <a:spcPts val="0"/>
              </a:spcBef>
              <a:spcAft>
                <a:spcPts val="1600"/>
              </a:spcAft>
              <a:buClr>
                <a:schemeClr val="dk2"/>
              </a:buClr>
              <a:defRPr sz="1400">
                <a:solidFill>
                  <a:schemeClr val="dk2"/>
                </a:solidFill>
              </a:defRPr>
            </a:lvl6pPr>
            <a:lvl7pPr lvl="6" algn="l">
              <a:lnSpc>
                <a:spcPct val="115000"/>
              </a:lnSpc>
              <a:spcBef>
                <a:spcPts val="0"/>
              </a:spcBef>
              <a:spcAft>
                <a:spcPts val="1600"/>
              </a:spcAft>
              <a:buClr>
                <a:schemeClr val="dk2"/>
              </a:buClr>
              <a:defRPr sz="1400">
                <a:solidFill>
                  <a:schemeClr val="dk2"/>
                </a:solidFill>
              </a:defRPr>
            </a:lvl7pPr>
            <a:lvl8pPr lvl="7" algn="l">
              <a:lnSpc>
                <a:spcPct val="115000"/>
              </a:lnSpc>
              <a:spcBef>
                <a:spcPts val="0"/>
              </a:spcBef>
              <a:spcAft>
                <a:spcPts val="1600"/>
              </a:spcAft>
              <a:buClr>
                <a:schemeClr val="dk2"/>
              </a:buClr>
              <a:defRPr sz="1400">
                <a:solidFill>
                  <a:schemeClr val="dk2"/>
                </a:solidFill>
              </a:defRPr>
            </a:lvl8pPr>
            <a:lvl9pPr lvl="8" algn="l">
              <a:lnSpc>
                <a:spcPct val="115000"/>
              </a:lnSpc>
              <a:spcBef>
                <a:spcPts val="0"/>
              </a:spcBef>
              <a:spcAft>
                <a:spcPts val="1600"/>
              </a:spcAft>
              <a:buClr>
                <a:schemeClr val="dk2"/>
              </a:buClr>
              <a:defRPr sz="1400">
                <a:solidFill>
                  <a:schemeClr val="dk2"/>
                </a:solidFill>
              </a:defRPr>
            </a:lvl9pPr>
          </a:lstStyle>
          <a:p/>
        </p:txBody>
      </p:sp>
      <p:sp>
        <p:nvSpPr>
          <p:cNvPr id="63" name="Shape 63"/>
          <p:cNvSpPr txBox="1"/>
          <p:nvPr>
            <p:ph idx="12" type="sldNum"/>
          </p:nvPr>
        </p:nvSpPr>
        <p:spPr>
          <a:xfrm>
            <a:off x="8556783" y="4749850"/>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chemeClr val="dk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3">
    <p:bg>
      <p:bgPr>
        <a:solidFill>
          <a:srgbClr val="FFFFFF"/>
        </a:solidFill>
      </p:bgPr>
    </p:bg>
    <p:spTree>
      <p:nvGrpSpPr>
        <p:cNvPr id="64" name="Shape 64"/>
        <p:cNvGrpSpPr/>
        <p:nvPr/>
      </p:nvGrpSpPr>
      <p:grpSpPr>
        <a:xfrm>
          <a:off x="0" y="0"/>
          <a:ext cx="0" cy="0"/>
          <a:chOff x="0" y="0"/>
          <a:chExt cx="0" cy="0"/>
        </a:xfrm>
      </p:grpSpPr>
      <p:sp>
        <p:nvSpPr>
          <p:cNvPr id="65" name="Shape 65"/>
          <p:cNvSpPr/>
          <p:nvPr/>
        </p:nvSpPr>
        <p:spPr>
          <a:xfrm>
            <a:off x="0" y="0"/>
            <a:ext cx="9144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66" name="Shape 66"/>
          <p:cNvCxnSpPr/>
          <p:nvPr/>
        </p:nvCxnSpPr>
        <p:spPr>
          <a:xfrm>
            <a:off x="474475" y="336950"/>
            <a:ext cx="3163200" cy="0"/>
          </a:xfrm>
          <a:prstGeom prst="straightConnector1">
            <a:avLst/>
          </a:prstGeom>
          <a:noFill/>
          <a:ln cap="flat" cmpd="sng" w="9525">
            <a:solidFill>
              <a:schemeClr val="dk1"/>
            </a:solidFill>
            <a:prstDash val="solid"/>
            <a:round/>
            <a:headEnd len="med" w="med" type="none"/>
            <a:tailEnd len="med" w="med" type="none"/>
          </a:ln>
        </p:spPr>
      </p:cxnSp>
      <p:cxnSp>
        <p:nvCxnSpPr>
          <p:cNvPr id="67" name="Shape 67"/>
          <p:cNvCxnSpPr/>
          <p:nvPr/>
        </p:nvCxnSpPr>
        <p:spPr>
          <a:xfrm>
            <a:off x="3828800" y="344225"/>
            <a:ext cx="4863000" cy="0"/>
          </a:xfrm>
          <a:prstGeom prst="straightConnector1">
            <a:avLst/>
          </a:prstGeom>
          <a:noFill/>
          <a:ln cap="flat" cmpd="sng" w="9525">
            <a:solidFill>
              <a:schemeClr val="dk1"/>
            </a:solidFill>
            <a:prstDash val="solid"/>
            <a:round/>
            <a:headEnd len="med" w="med" type="none"/>
            <a:tailEnd len="med" w="med" type="none"/>
          </a:ln>
        </p:spPr>
      </p:cxnSp>
      <p:sp>
        <p:nvSpPr>
          <p:cNvPr id="68" name="Shape 68"/>
          <p:cNvSpPr txBox="1"/>
          <p:nvPr>
            <p:ph type="title"/>
          </p:nvPr>
        </p:nvSpPr>
        <p:spPr>
          <a:xfrm>
            <a:off x="474475" y="450125"/>
            <a:ext cx="3163200" cy="2062200"/>
          </a:xfrm>
          <a:prstGeom prst="rect">
            <a:avLst/>
          </a:prstGeom>
          <a:noFill/>
        </p:spPr>
        <p:txBody>
          <a:bodyPr anchorCtr="0" anchor="t" bIns="91425" lIns="91425" rIns="91425" tIns="91425"/>
          <a:lstStyle>
            <a:lvl1pPr lvl="0" algn="l">
              <a:lnSpc>
                <a:spcPct val="100000"/>
              </a:lnSpc>
              <a:spcBef>
                <a:spcPts val="0"/>
              </a:spcBef>
              <a:spcAft>
                <a:spcPts val="0"/>
              </a:spcAft>
              <a:buClr>
                <a:schemeClr val="dk1"/>
              </a:buClr>
              <a:buSzPct val="100000"/>
              <a:buNone/>
              <a:defRPr b="1" sz="3000">
                <a:solidFill>
                  <a:schemeClr val="dk1"/>
                </a:solidFill>
              </a:defRPr>
            </a:lvl1pPr>
            <a:lvl2pPr lvl="1" algn="l">
              <a:lnSpc>
                <a:spcPct val="100000"/>
              </a:lnSpc>
              <a:spcBef>
                <a:spcPts val="0"/>
              </a:spcBef>
              <a:spcAft>
                <a:spcPts val="0"/>
              </a:spcAft>
              <a:buClr>
                <a:schemeClr val="dk1"/>
              </a:buClr>
              <a:buSzPct val="100000"/>
              <a:buNone/>
              <a:defRPr b="1" sz="3000">
                <a:solidFill>
                  <a:schemeClr val="dk1"/>
                </a:solidFill>
              </a:defRPr>
            </a:lvl2pPr>
            <a:lvl3pPr lvl="2" algn="l">
              <a:lnSpc>
                <a:spcPct val="100000"/>
              </a:lnSpc>
              <a:spcBef>
                <a:spcPts val="0"/>
              </a:spcBef>
              <a:spcAft>
                <a:spcPts val="0"/>
              </a:spcAft>
              <a:buClr>
                <a:schemeClr val="dk1"/>
              </a:buClr>
              <a:buSzPct val="100000"/>
              <a:buNone/>
              <a:defRPr b="1" sz="3000">
                <a:solidFill>
                  <a:schemeClr val="dk1"/>
                </a:solidFill>
              </a:defRPr>
            </a:lvl3pPr>
            <a:lvl4pPr lvl="3" algn="l">
              <a:lnSpc>
                <a:spcPct val="100000"/>
              </a:lnSpc>
              <a:spcBef>
                <a:spcPts val="0"/>
              </a:spcBef>
              <a:spcAft>
                <a:spcPts val="0"/>
              </a:spcAft>
              <a:buClr>
                <a:schemeClr val="dk1"/>
              </a:buClr>
              <a:buSzPct val="100000"/>
              <a:buNone/>
              <a:defRPr b="1" sz="3000">
                <a:solidFill>
                  <a:schemeClr val="dk1"/>
                </a:solidFill>
              </a:defRPr>
            </a:lvl4pPr>
            <a:lvl5pPr lvl="4" algn="l">
              <a:lnSpc>
                <a:spcPct val="100000"/>
              </a:lnSpc>
              <a:spcBef>
                <a:spcPts val="0"/>
              </a:spcBef>
              <a:spcAft>
                <a:spcPts val="0"/>
              </a:spcAft>
              <a:buClr>
                <a:schemeClr val="dk1"/>
              </a:buClr>
              <a:buSzPct val="100000"/>
              <a:buNone/>
              <a:defRPr b="1" sz="3000">
                <a:solidFill>
                  <a:schemeClr val="dk1"/>
                </a:solidFill>
              </a:defRPr>
            </a:lvl5pPr>
            <a:lvl6pPr lvl="5" algn="l">
              <a:lnSpc>
                <a:spcPct val="100000"/>
              </a:lnSpc>
              <a:spcBef>
                <a:spcPts val="0"/>
              </a:spcBef>
              <a:spcAft>
                <a:spcPts val="0"/>
              </a:spcAft>
              <a:buClr>
                <a:schemeClr val="dk1"/>
              </a:buClr>
              <a:buSzPct val="100000"/>
              <a:buNone/>
              <a:defRPr b="1" sz="3000">
                <a:solidFill>
                  <a:schemeClr val="dk1"/>
                </a:solidFill>
              </a:defRPr>
            </a:lvl6pPr>
            <a:lvl7pPr lvl="6" algn="l">
              <a:lnSpc>
                <a:spcPct val="100000"/>
              </a:lnSpc>
              <a:spcBef>
                <a:spcPts val="0"/>
              </a:spcBef>
              <a:spcAft>
                <a:spcPts val="0"/>
              </a:spcAft>
              <a:buClr>
                <a:schemeClr val="dk1"/>
              </a:buClr>
              <a:buSzPct val="100000"/>
              <a:buNone/>
              <a:defRPr b="1" sz="3000">
                <a:solidFill>
                  <a:schemeClr val="dk1"/>
                </a:solidFill>
              </a:defRPr>
            </a:lvl7pPr>
            <a:lvl8pPr lvl="7" algn="l">
              <a:lnSpc>
                <a:spcPct val="100000"/>
              </a:lnSpc>
              <a:spcBef>
                <a:spcPts val="0"/>
              </a:spcBef>
              <a:spcAft>
                <a:spcPts val="0"/>
              </a:spcAft>
              <a:buClr>
                <a:schemeClr val="dk1"/>
              </a:buClr>
              <a:buSzPct val="100000"/>
              <a:buNone/>
              <a:defRPr b="1" sz="3000">
                <a:solidFill>
                  <a:schemeClr val="dk1"/>
                </a:solidFill>
              </a:defRPr>
            </a:lvl8pPr>
            <a:lvl9pPr lvl="8" algn="l">
              <a:lnSpc>
                <a:spcPct val="100000"/>
              </a:lnSpc>
              <a:spcBef>
                <a:spcPts val="0"/>
              </a:spcBef>
              <a:spcAft>
                <a:spcPts val="0"/>
              </a:spcAft>
              <a:buClr>
                <a:schemeClr val="dk1"/>
              </a:buClr>
              <a:buSzPct val="100000"/>
              <a:buNone/>
              <a:defRPr b="1" sz="3000">
                <a:solidFill>
                  <a:schemeClr val="dk1"/>
                </a:solidFill>
              </a:defRPr>
            </a:lvl9pPr>
          </a:lstStyle>
          <a:p/>
        </p:txBody>
      </p:sp>
      <p:sp>
        <p:nvSpPr>
          <p:cNvPr id="69" name="Shape 69"/>
          <p:cNvSpPr txBox="1"/>
          <p:nvPr>
            <p:ph idx="1" type="body"/>
          </p:nvPr>
        </p:nvSpPr>
        <p:spPr>
          <a:xfrm>
            <a:off x="3828775" y="450125"/>
            <a:ext cx="4863000" cy="4115400"/>
          </a:xfrm>
          <a:prstGeom prst="rect">
            <a:avLst/>
          </a:prstGeom>
          <a:noFill/>
        </p:spPr>
        <p:txBody>
          <a:bodyPr anchorCtr="0" anchor="t" bIns="91425" lIns="91425" rIns="91425" tIns="91425"/>
          <a:lstStyle>
            <a:lvl1pPr lvl="0" algn="l">
              <a:lnSpc>
                <a:spcPct val="115000"/>
              </a:lnSpc>
              <a:spcBef>
                <a:spcPts val="0"/>
              </a:spcBef>
              <a:spcAft>
                <a:spcPts val="1600"/>
              </a:spcAft>
              <a:buClr>
                <a:schemeClr val="dk2"/>
              </a:buClr>
              <a:buSzPct val="100000"/>
              <a:defRPr sz="1800">
                <a:solidFill>
                  <a:schemeClr val="dk2"/>
                </a:solidFill>
              </a:defRPr>
            </a:lvl1pPr>
            <a:lvl2pPr lvl="1" algn="l">
              <a:lnSpc>
                <a:spcPct val="115000"/>
              </a:lnSpc>
              <a:spcBef>
                <a:spcPts val="0"/>
              </a:spcBef>
              <a:spcAft>
                <a:spcPts val="1600"/>
              </a:spcAft>
              <a:buClr>
                <a:schemeClr val="dk2"/>
              </a:buClr>
              <a:defRPr sz="1400">
                <a:solidFill>
                  <a:schemeClr val="dk2"/>
                </a:solidFill>
              </a:defRPr>
            </a:lvl2pPr>
            <a:lvl3pPr lvl="2" algn="l">
              <a:lnSpc>
                <a:spcPct val="115000"/>
              </a:lnSpc>
              <a:spcBef>
                <a:spcPts val="0"/>
              </a:spcBef>
              <a:spcAft>
                <a:spcPts val="1600"/>
              </a:spcAft>
              <a:buClr>
                <a:schemeClr val="dk2"/>
              </a:buClr>
              <a:defRPr sz="1400">
                <a:solidFill>
                  <a:schemeClr val="dk2"/>
                </a:solidFill>
              </a:defRPr>
            </a:lvl3pPr>
            <a:lvl4pPr lvl="3" algn="l">
              <a:lnSpc>
                <a:spcPct val="115000"/>
              </a:lnSpc>
              <a:spcBef>
                <a:spcPts val="0"/>
              </a:spcBef>
              <a:spcAft>
                <a:spcPts val="1600"/>
              </a:spcAft>
              <a:buClr>
                <a:schemeClr val="dk2"/>
              </a:buClr>
              <a:defRPr sz="1400">
                <a:solidFill>
                  <a:schemeClr val="dk2"/>
                </a:solidFill>
              </a:defRPr>
            </a:lvl4pPr>
            <a:lvl5pPr lvl="4" algn="l">
              <a:lnSpc>
                <a:spcPct val="115000"/>
              </a:lnSpc>
              <a:spcBef>
                <a:spcPts val="0"/>
              </a:spcBef>
              <a:spcAft>
                <a:spcPts val="1600"/>
              </a:spcAft>
              <a:buClr>
                <a:schemeClr val="dk2"/>
              </a:buClr>
              <a:defRPr sz="1400">
                <a:solidFill>
                  <a:schemeClr val="dk2"/>
                </a:solidFill>
              </a:defRPr>
            </a:lvl5pPr>
            <a:lvl6pPr lvl="5" algn="l">
              <a:lnSpc>
                <a:spcPct val="115000"/>
              </a:lnSpc>
              <a:spcBef>
                <a:spcPts val="0"/>
              </a:spcBef>
              <a:spcAft>
                <a:spcPts val="1600"/>
              </a:spcAft>
              <a:buClr>
                <a:schemeClr val="dk2"/>
              </a:buClr>
              <a:defRPr sz="1400">
                <a:solidFill>
                  <a:schemeClr val="dk2"/>
                </a:solidFill>
              </a:defRPr>
            </a:lvl6pPr>
            <a:lvl7pPr lvl="6" algn="l">
              <a:lnSpc>
                <a:spcPct val="115000"/>
              </a:lnSpc>
              <a:spcBef>
                <a:spcPts val="0"/>
              </a:spcBef>
              <a:spcAft>
                <a:spcPts val="1600"/>
              </a:spcAft>
              <a:buClr>
                <a:schemeClr val="dk2"/>
              </a:buClr>
              <a:defRPr sz="1400">
                <a:solidFill>
                  <a:schemeClr val="dk2"/>
                </a:solidFill>
              </a:defRPr>
            </a:lvl7pPr>
            <a:lvl8pPr lvl="7" algn="l">
              <a:lnSpc>
                <a:spcPct val="115000"/>
              </a:lnSpc>
              <a:spcBef>
                <a:spcPts val="0"/>
              </a:spcBef>
              <a:spcAft>
                <a:spcPts val="1600"/>
              </a:spcAft>
              <a:buClr>
                <a:schemeClr val="dk2"/>
              </a:buClr>
              <a:defRPr sz="1400">
                <a:solidFill>
                  <a:schemeClr val="dk2"/>
                </a:solidFill>
              </a:defRPr>
            </a:lvl8pPr>
            <a:lvl9pPr lvl="8" algn="l">
              <a:lnSpc>
                <a:spcPct val="115000"/>
              </a:lnSpc>
              <a:spcBef>
                <a:spcPts val="0"/>
              </a:spcBef>
              <a:spcAft>
                <a:spcPts val="1600"/>
              </a:spcAft>
              <a:buClr>
                <a:schemeClr val="dk2"/>
              </a:buClr>
              <a:defRPr sz="1400">
                <a:solidFill>
                  <a:schemeClr val="dk2"/>
                </a:solidFill>
              </a:defRPr>
            </a:lvl9pPr>
          </a:lstStyle>
          <a:p/>
        </p:txBody>
      </p:sp>
      <p:sp>
        <p:nvSpPr>
          <p:cNvPr id="70" name="Shape 70"/>
          <p:cNvSpPr txBox="1"/>
          <p:nvPr>
            <p:ph idx="12" type="sldNum"/>
          </p:nvPr>
        </p:nvSpPr>
        <p:spPr>
          <a:xfrm>
            <a:off x="8556783" y="4749850"/>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chemeClr val="dk1"/>
                </a:solidFil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bg>
      <p:bgPr>
        <a:solidFill>
          <a:srgbClr val="FFFFFF"/>
        </a:solidFill>
      </p:bgPr>
    </p:bg>
    <p:spTree>
      <p:nvGrpSpPr>
        <p:cNvPr id="71" name="Shape 71"/>
        <p:cNvGrpSpPr/>
        <p:nvPr/>
      </p:nvGrpSpPr>
      <p:grpSpPr>
        <a:xfrm>
          <a:off x="0" y="0"/>
          <a:ext cx="0" cy="0"/>
          <a:chOff x="0" y="0"/>
          <a:chExt cx="0" cy="0"/>
        </a:xfrm>
      </p:grpSpPr>
      <p:sp>
        <p:nvSpPr>
          <p:cNvPr id="72" name="Shape 72"/>
          <p:cNvSpPr/>
          <p:nvPr/>
        </p:nvSpPr>
        <p:spPr>
          <a:xfrm>
            <a:off x="0" y="0"/>
            <a:ext cx="9144000" cy="51435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73" name="Shape 73"/>
          <p:cNvSpPr txBox="1"/>
          <p:nvPr>
            <p:ph type="ctrTitle"/>
          </p:nvPr>
        </p:nvSpPr>
        <p:spPr>
          <a:xfrm>
            <a:off x="1837575" y="1251525"/>
            <a:ext cx="5445900" cy="2640600"/>
          </a:xfrm>
          <a:prstGeom prst="rect">
            <a:avLst/>
          </a:prstGeom>
          <a:noFill/>
        </p:spPr>
        <p:txBody>
          <a:bodyPr anchorCtr="0" anchor="ctr" bIns="91425" lIns="91425" rIns="91425" tIns="91425"/>
          <a:lstStyle>
            <a:lvl1pPr lvl="0" algn="ctr">
              <a:lnSpc>
                <a:spcPct val="100000"/>
              </a:lnSpc>
              <a:spcBef>
                <a:spcPts val="0"/>
              </a:spcBef>
              <a:spcAft>
                <a:spcPts val="0"/>
              </a:spcAft>
              <a:buClr>
                <a:srgbClr val="FFFFFF"/>
              </a:buClr>
              <a:buSzPct val="100000"/>
              <a:buNone/>
              <a:defRPr b="1" sz="4000">
                <a:solidFill>
                  <a:srgbClr val="FFFFFF"/>
                </a:solidFill>
              </a:defRPr>
            </a:lvl1pPr>
            <a:lvl2pPr lvl="1" algn="ctr">
              <a:lnSpc>
                <a:spcPct val="100000"/>
              </a:lnSpc>
              <a:spcBef>
                <a:spcPts val="0"/>
              </a:spcBef>
              <a:spcAft>
                <a:spcPts val="0"/>
              </a:spcAft>
              <a:buClr>
                <a:srgbClr val="FFFFFF"/>
              </a:buClr>
              <a:buSzPct val="100000"/>
              <a:buNone/>
              <a:defRPr b="1" sz="4000">
                <a:solidFill>
                  <a:srgbClr val="FFFFFF"/>
                </a:solidFill>
              </a:defRPr>
            </a:lvl2pPr>
            <a:lvl3pPr lvl="2" algn="ctr">
              <a:lnSpc>
                <a:spcPct val="100000"/>
              </a:lnSpc>
              <a:spcBef>
                <a:spcPts val="0"/>
              </a:spcBef>
              <a:spcAft>
                <a:spcPts val="0"/>
              </a:spcAft>
              <a:buClr>
                <a:srgbClr val="FFFFFF"/>
              </a:buClr>
              <a:buSzPct val="100000"/>
              <a:buNone/>
              <a:defRPr b="1" sz="4000">
                <a:solidFill>
                  <a:srgbClr val="FFFFFF"/>
                </a:solidFill>
              </a:defRPr>
            </a:lvl3pPr>
            <a:lvl4pPr lvl="3" algn="ctr">
              <a:lnSpc>
                <a:spcPct val="100000"/>
              </a:lnSpc>
              <a:spcBef>
                <a:spcPts val="0"/>
              </a:spcBef>
              <a:spcAft>
                <a:spcPts val="0"/>
              </a:spcAft>
              <a:buClr>
                <a:srgbClr val="FFFFFF"/>
              </a:buClr>
              <a:buSzPct val="100000"/>
              <a:buNone/>
              <a:defRPr b="1" sz="4000">
                <a:solidFill>
                  <a:srgbClr val="FFFFFF"/>
                </a:solidFill>
              </a:defRPr>
            </a:lvl4pPr>
            <a:lvl5pPr lvl="4" algn="ctr">
              <a:lnSpc>
                <a:spcPct val="100000"/>
              </a:lnSpc>
              <a:spcBef>
                <a:spcPts val="0"/>
              </a:spcBef>
              <a:spcAft>
                <a:spcPts val="0"/>
              </a:spcAft>
              <a:buClr>
                <a:srgbClr val="FFFFFF"/>
              </a:buClr>
              <a:buSzPct val="100000"/>
              <a:buNone/>
              <a:defRPr b="1" sz="4000">
                <a:solidFill>
                  <a:srgbClr val="FFFFFF"/>
                </a:solidFill>
              </a:defRPr>
            </a:lvl5pPr>
            <a:lvl6pPr lvl="5" algn="ctr">
              <a:lnSpc>
                <a:spcPct val="100000"/>
              </a:lnSpc>
              <a:spcBef>
                <a:spcPts val="0"/>
              </a:spcBef>
              <a:spcAft>
                <a:spcPts val="0"/>
              </a:spcAft>
              <a:buClr>
                <a:srgbClr val="FFFFFF"/>
              </a:buClr>
              <a:buSzPct val="100000"/>
              <a:buNone/>
              <a:defRPr b="1" sz="4000">
                <a:solidFill>
                  <a:srgbClr val="FFFFFF"/>
                </a:solidFill>
              </a:defRPr>
            </a:lvl6pPr>
            <a:lvl7pPr lvl="6" algn="ctr">
              <a:lnSpc>
                <a:spcPct val="100000"/>
              </a:lnSpc>
              <a:spcBef>
                <a:spcPts val="0"/>
              </a:spcBef>
              <a:spcAft>
                <a:spcPts val="0"/>
              </a:spcAft>
              <a:buClr>
                <a:srgbClr val="FFFFFF"/>
              </a:buClr>
              <a:buSzPct val="100000"/>
              <a:buNone/>
              <a:defRPr b="1" sz="4000">
                <a:solidFill>
                  <a:srgbClr val="FFFFFF"/>
                </a:solidFill>
              </a:defRPr>
            </a:lvl7pPr>
            <a:lvl8pPr lvl="7" algn="ctr">
              <a:lnSpc>
                <a:spcPct val="100000"/>
              </a:lnSpc>
              <a:spcBef>
                <a:spcPts val="0"/>
              </a:spcBef>
              <a:spcAft>
                <a:spcPts val="0"/>
              </a:spcAft>
              <a:buClr>
                <a:srgbClr val="FFFFFF"/>
              </a:buClr>
              <a:buSzPct val="100000"/>
              <a:buNone/>
              <a:defRPr b="1" sz="4000">
                <a:solidFill>
                  <a:srgbClr val="FFFFFF"/>
                </a:solidFill>
              </a:defRPr>
            </a:lvl8pPr>
            <a:lvl9pPr lvl="8" algn="ctr">
              <a:lnSpc>
                <a:spcPct val="100000"/>
              </a:lnSpc>
              <a:spcBef>
                <a:spcPts val="0"/>
              </a:spcBef>
              <a:spcAft>
                <a:spcPts val="0"/>
              </a:spcAft>
              <a:buClr>
                <a:srgbClr val="FFFFFF"/>
              </a:buClr>
              <a:buSzPct val="100000"/>
              <a:buNone/>
              <a:defRPr b="1" sz="4000">
                <a:solidFill>
                  <a:srgbClr val="FFFFFF"/>
                </a:solidFill>
              </a:defRPr>
            </a:lvl9pPr>
          </a:lstStyle>
          <a:p/>
        </p:txBody>
      </p:sp>
      <p:sp>
        <p:nvSpPr>
          <p:cNvPr id="74" name="Shape 74"/>
          <p:cNvSpPr txBox="1"/>
          <p:nvPr>
            <p:ph idx="12" type="sldNum"/>
          </p:nvPr>
        </p:nvSpPr>
        <p:spPr>
          <a:xfrm>
            <a:off x="8472457" y="4663216"/>
            <a:ext cx="548700" cy="393600"/>
          </a:xfrm>
          <a:prstGeom prst="rect">
            <a:avLst/>
          </a:prstGeom>
          <a:noFill/>
        </p:spPr>
        <p:txBody>
          <a:bodyPr anchorCtr="0" anchor="ctr" bIns="91425" lIns="91425" rIns="91425" tIns="91425">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9" name="Shape 79"/>
        <p:cNvGrpSpPr/>
        <p:nvPr/>
      </p:nvGrpSpPr>
      <p:grpSpPr>
        <a:xfrm>
          <a:off x="0" y="0"/>
          <a:ext cx="0" cy="0"/>
          <a:chOff x="0" y="0"/>
          <a:chExt cx="0" cy="0"/>
        </a:xfrm>
      </p:grpSpPr>
      <p:sp>
        <p:nvSpPr>
          <p:cNvPr id="80" name="Shape 80"/>
          <p:cNvSpPr txBox="1"/>
          <p:nvPr>
            <p:ph type="ctrTitle"/>
          </p:nvPr>
        </p:nvSpPr>
        <p:spPr>
          <a:xfrm>
            <a:off x="311708" y="744575"/>
            <a:ext cx="8520600" cy="20526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81" name="Shape 81"/>
          <p:cNvSpPr txBox="1"/>
          <p:nvPr>
            <p:ph idx="1" type="subTitle"/>
          </p:nvPr>
        </p:nvSpPr>
        <p:spPr>
          <a:xfrm>
            <a:off x="311700" y="2834125"/>
            <a:ext cx="8520600" cy="7926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82" name="Shape 8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83" name="Shape 83"/>
        <p:cNvGrpSpPr/>
        <p:nvPr/>
      </p:nvGrpSpPr>
      <p:grpSpPr>
        <a:xfrm>
          <a:off x="0" y="0"/>
          <a:ext cx="0" cy="0"/>
          <a:chOff x="0" y="0"/>
          <a:chExt cx="0" cy="0"/>
        </a:xfrm>
      </p:grpSpPr>
      <p:sp>
        <p:nvSpPr>
          <p:cNvPr id="84" name="Shape 84"/>
          <p:cNvSpPr txBox="1"/>
          <p:nvPr>
            <p:ph type="title"/>
          </p:nvPr>
        </p:nvSpPr>
        <p:spPr>
          <a:xfrm>
            <a:off x="311700" y="2150850"/>
            <a:ext cx="8520600" cy="8418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85" name="Shape 8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86" name="Shape 86"/>
        <p:cNvGrpSpPr/>
        <p:nvPr/>
      </p:nvGrpSpPr>
      <p:grpSpPr>
        <a:xfrm>
          <a:off x="0" y="0"/>
          <a:ext cx="0" cy="0"/>
          <a:chOff x="0" y="0"/>
          <a:chExt cx="0" cy="0"/>
        </a:xfrm>
      </p:grpSpPr>
      <p:sp>
        <p:nvSpPr>
          <p:cNvPr id="87" name="Shape 87"/>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8" name="Shape 88"/>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 name="Shape 8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 name="Shape 92"/>
          <p:cNvSpPr txBox="1"/>
          <p:nvPr>
            <p:ph idx="1" type="body"/>
          </p:nvPr>
        </p:nvSpPr>
        <p:spPr>
          <a:xfrm>
            <a:off x="3117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93" name="Shape 93"/>
          <p:cNvSpPr txBox="1"/>
          <p:nvPr>
            <p:ph idx="2" type="body"/>
          </p:nvPr>
        </p:nvSpPr>
        <p:spPr>
          <a:xfrm>
            <a:off x="4832400" y="1152475"/>
            <a:ext cx="3999900" cy="34164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94" name="Shape 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Clr>
                <a:srgbClr val="3D85C6"/>
              </a:buClr>
              <a:buSzPct val="100000"/>
              <a:buFont typeface="Montserrat"/>
              <a:defRPr b="1" sz="3600">
                <a:solidFill>
                  <a:srgbClr val="3D85C6"/>
                </a:solidFill>
                <a:latin typeface="Montserrat"/>
                <a:ea typeface="Montserrat"/>
                <a:cs typeface="Montserrat"/>
                <a:sym typeface="Montserrat"/>
              </a:defRPr>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7" name="Shape 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98" name="Shape 98"/>
        <p:cNvGrpSpPr/>
        <p:nvPr/>
      </p:nvGrpSpPr>
      <p:grpSpPr>
        <a:xfrm>
          <a:off x="0" y="0"/>
          <a:ext cx="0" cy="0"/>
          <a:chOff x="0" y="0"/>
          <a:chExt cx="0" cy="0"/>
        </a:xfrm>
      </p:grpSpPr>
      <p:sp>
        <p:nvSpPr>
          <p:cNvPr id="99" name="Shape 99"/>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100" name="Shape 100"/>
          <p:cNvSpPr txBox="1"/>
          <p:nvPr>
            <p:ph idx="1" type="body"/>
          </p:nvPr>
        </p:nvSpPr>
        <p:spPr>
          <a:xfrm>
            <a:off x="311700" y="1389600"/>
            <a:ext cx="2808000" cy="3179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01" name="Shape 10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102" name="Shape 102"/>
        <p:cNvGrpSpPr/>
        <p:nvPr/>
      </p:nvGrpSpPr>
      <p:grpSpPr>
        <a:xfrm>
          <a:off x="0" y="0"/>
          <a:ext cx="0" cy="0"/>
          <a:chOff x="0" y="0"/>
          <a:chExt cx="0" cy="0"/>
        </a:xfrm>
      </p:grpSpPr>
      <p:sp>
        <p:nvSpPr>
          <p:cNvPr id="103" name="Shape 103"/>
          <p:cNvSpPr txBox="1"/>
          <p:nvPr>
            <p:ph type="title"/>
          </p:nvPr>
        </p:nvSpPr>
        <p:spPr>
          <a:xfrm>
            <a:off x="490250" y="450150"/>
            <a:ext cx="6367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04" name="Shape 10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05" name="Shape 105"/>
        <p:cNvGrpSpPr/>
        <p:nvPr/>
      </p:nvGrpSpPr>
      <p:grpSpPr>
        <a:xfrm>
          <a:off x="0" y="0"/>
          <a:ext cx="0" cy="0"/>
          <a:chOff x="0" y="0"/>
          <a:chExt cx="0" cy="0"/>
        </a:xfrm>
      </p:grpSpPr>
      <p:sp>
        <p:nvSpPr>
          <p:cNvPr id="106" name="Shape 10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07" name="Shape 107"/>
          <p:cNvSpPr txBox="1"/>
          <p:nvPr>
            <p:ph type="title"/>
          </p:nvPr>
        </p:nvSpPr>
        <p:spPr>
          <a:xfrm>
            <a:off x="265500" y="1233175"/>
            <a:ext cx="4045200" cy="14823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108" name="Shape 108"/>
          <p:cNvSpPr txBox="1"/>
          <p:nvPr>
            <p:ph idx="1" type="subTitle"/>
          </p:nvPr>
        </p:nvSpPr>
        <p:spPr>
          <a:xfrm>
            <a:off x="265500" y="2803075"/>
            <a:ext cx="4045200" cy="12351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09" name="Shape 109"/>
          <p:cNvSpPr txBox="1"/>
          <p:nvPr>
            <p:ph idx="2" type="body"/>
          </p:nvPr>
        </p:nvSpPr>
        <p:spPr>
          <a:xfrm>
            <a:off x="4939500" y="724075"/>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0" name="Shape 11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11" name="Shape 111"/>
        <p:cNvGrpSpPr/>
        <p:nvPr/>
      </p:nvGrpSpPr>
      <p:grpSpPr>
        <a:xfrm>
          <a:off x="0" y="0"/>
          <a:ext cx="0" cy="0"/>
          <a:chOff x="0" y="0"/>
          <a:chExt cx="0" cy="0"/>
        </a:xfrm>
      </p:grpSpPr>
      <p:sp>
        <p:nvSpPr>
          <p:cNvPr id="112" name="Shape 112"/>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113" name="Shape 1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14" name="Shape 114"/>
        <p:cNvGrpSpPr/>
        <p:nvPr/>
      </p:nvGrpSpPr>
      <p:grpSpPr>
        <a:xfrm>
          <a:off x="0" y="0"/>
          <a:ext cx="0" cy="0"/>
          <a:chOff x="0" y="0"/>
          <a:chExt cx="0" cy="0"/>
        </a:xfrm>
      </p:grpSpPr>
      <p:sp>
        <p:nvSpPr>
          <p:cNvPr id="115" name="Shape 115"/>
          <p:cNvSpPr txBox="1"/>
          <p:nvPr>
            <p:ph type="title"/>
          </p:nvPr>
        </p:nvSpPr>
        <p:spPr>
          <a:xfrm>
            <a:off x="311700" y="1106125"/>
            <a:ext cx="8520600" cy="19635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116" name="Shape 116"/>
          <p:cNvSpPr txBox="1"/>
          <p:nvPr>
            <p:ph idx="1" type="body"/>
          </p:nvPr>
        </p:nvSpPr>
        <p:spPr>
          <a:xfrm>
            <a:off x="311700" y="3152225"/>
            <a:ext cx="8520600" cy="13008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17" name="Shape 1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8" name="Shape 118"/>
        <p:cNvGrpSpPr/>
        <p:nvPr/>
      </p:nvGrpSpPr>
      <p:grpSpPr>
        <a:xfrm>
          <a:off x="0" y="0"/>
          <a:ext cx="0" cy="0"/>
          <a:chOff x="0" y="0"/>
          <a:chExt cx="0" cy="0"/>
        </a:xfrm>
      </p:grpSpPr>
      <p:sp>
        <p:nvSpPr>
          <p:cNvPr id="119" name="Shape 1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lgn="ctr">
              <a:spcBef>
                <a:spcPts val="0"/>
              </a:spcBef>
              <a:buClr>
                <a:srgbClr val="3D85C6"/>
              </a:buClr>
              <a:buFont typeface="Montserrat"/>
              <a:defRPr b="1">
                <a:solidFill>
                  <a:srgbClr val="3D85C6"/>
                </a:solidFill>
                <a:latin typeface="Montserrat"/>
                <a:ea typeface="Montserrat"/>
                <a:cs typeface="Montserrat"/>
                <a:sym typeface="Montserrat"/>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buSzPct val="100000"/>
              <a:buFont typeface="Inconsolata"/>
              <a:defRPr sz="2000">
                <a:latin typeface="Inconsolata"/>
                <a:ea typeface="Inconsolata"/>
                <a:cs typeface="Inconsolata"/>
                <a:sym typeface="Inconsolata"/>
              </a:defRPr>
            </a:lvl1pPr>
            <a:lvl2pPr lvl="1">
              <a:spcBef>
                <a:spcPts val="0"/>
              </a:spcBef>
              <a:buSzPct val="100000"/>
              <a:buFont typeface="Inconsolata"/>
              <a:defRPr sz="1800">
                <a:latin typeface="Inconsolata"/>
                <a:ea typeface="Inconsolata"/>
                <a:cs typeface="Inconsolata"/>
                <a:sym typeface="Inconsolata"/>
              </a:defRPr>
            </a:lvl2pPr>
            <a:lvl3pPr lvl="2">
              <a:spcBef>
                <a:spcPts val="0"/>
              </a:spcBef>
              <a:buSzPct val="100000"/>
              <a:buFont typeface="Inconsolata"/>
              <a:defRPr sz="1600">
                <a:latin typeface="Inconsolata"/>
                <a:ea typeface="Inconsolata"/>
                <a:cs typeface="Inconsolata"/>
                <a:sym typeface="Inconsolata"/>
              </a:defRPr>
            </a:lvl3pPr>
            <a:lvl4pPr lvl="3">
              <a:spcBef>
                <a:spcPts val="0"/>
              </a:spcBef>
              <a:buFont typeface="Inconsolata"/>
              <a:defRPr>
                <a:latin typeface="Inconsolata"/>
                <a:ea typeface="Inconsolata"/>
                <a:cs typeface="Inconsolata"/>
                <a:sym typeface="Inconsolata"/>
              </a:defRPr>
            </a:lvl4pPr>
            <a:lvl5pPr lvl="4">
              <a:spcBef>
                <a:spcPts val="0"/>
              </a:spcBef>
              <a:buFont typeface="Inconsolata"/>
              <a:defRPr>
                <a:latin typeface="Inconsolata"/>
                <a:ea typeface="Inconsolata"/>
                <a:cs typeface="Inconsolata"/>
                <a:sym typeface="Inconsolata"/>
              </a:defRPr>
            </a:lvl5pPr>
            <a:lvl6pPr lvl="5">
              <a:spcBef>
                <a:spcPts val="0"/>
              </a:spcBef>
              <a:buFont typeface="Inconsolata"/>
              <a:defRPr>
                <a:latin typeface="Inconsolata"/>
                <a:ea typeface="Inconsolata"/>
                <a:cs typeface="Inconsolata"/>
                <a:sym typeface="Inconsolata"/>
              </a:defRPr>
            </a:lvl6pPr>
            <a:lvl7pPr lvl="6">
              <a:spcBef>
                <a:spcPts val="0"/>
              </a:spcBef>
              <a:buFont typeface="Inconsolata"/>
              <a:defRPr>
                <a:latin typeface="Inconsolata"/>
                <a:ea typeface="Inconsolata"/>
                <a:cs typeface="Inconsolata"/>
                <a:sym typeface="Inconsolata"/>
              </a:defRPr>
            </a:lvl7pPr>
            <a:lvl8pPr lvl="7">
              <a:spcBef>
                <a:spcPts val="0"/>
              </a:spcBef>
              <a:buFont typeface="Inconsolata"/>
              <a:defRPr>
                <a:latin typeface="Inconsolata"/>
                <a:ea typeface="Inconsolata"/>
                <a:cs typeface="Inconsolata"/>
                <a:sym typeface="Inconsolata"/>
              </a:defRPr>
            </a:lvl8pPr>
            <a:lvl9pPr lvl="8">
              <a:spcBef>
                <a:spcPts val="0"/>
              </a:spcBef>
              <a:buFont typeface="Inconsolata"/>
              <a:defRPr>
                <a:latin typeface="Inconsolata"/>
                <a:ea typeface="Inconsolata"/>
                <a:cs typeface="Inconsolata"/>
                <a:sym typeface="Inconsolata"/>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lgn="ctr">
              <a:spcBef>
                <a:spcPts val="0"/>
              </a:spcBef>
              <a:buClr>
                <a:srgbClr val="3D85C6"/>
              </a:buClr>
              <a:buFont typeface="Montserrat"/>
              <a:defRPr b="1">
                <a:solidFill>
                  <a:srgbClr val="3D85C6"/>
                </a:solidFill>
                <a:latin typeface="Montserrat"/>
                <a:ea typeface="Montserrat"/>
                <a:cs typeface="Montserrat"/>
                <a:sym typeface="Montserrat"/>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b="1"/>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3F3F3"/>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lgn="ctr">
              <a:spcBef>
                <a:spcPts val="0"/>
              </a:spcBef>
              <a:buClr>
                <a:srgbClr val="3D85C6"/>
              </a:buClr>
              <a:buSzPct val="100000"/>
              <a:buFont typeface="Montserrat"/>
              <a:buNone/>
              <a:defRPr b="1" sz="2800">
                <a:solidFill>
                  <a:srgbClr val="3D85C6"/>
                </a:solidFill>
                <a:latin typeface="Montserrat"/>
                <a:ea typeface="Montserrat"/>
                <a:cs typeface="Montserrat"/>
                <a:sym typeface="Montserrat"/>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Inconsolata"/>
              <a:defRPr sz="2200">
                <a:solidFill>
                  <a:schemeClr val="dk2"/>
                </a:solidFill>
                <a:latin typeface="Inconsolata"/>
                <a:ea typeface="Inconsolata"/>
                <a:cs typeface="Inconsolata"/>
                <a:sym typeface="Inconsolata"/>
              </a:defRPr>
            </a:lvl1pPr>
            <a:lvl2pPr lvl="1">
              <a:lnSpc>
                <a:spcPct val="115000"/>
              </a:lnSpc>
              <a:spcBef>
                <a:spcPts val="0"/>
              </a:spcBef>
              <a:spcAft>
                <a:spcPts val="1600"/>
              </a:spcAft>
              <a:buClr>
                <a:schemeClr val="dk2"/>
              </a:buClr>
              <a:buSzPct val="100000"/>
              <a:buFont typeface="Inconsolata"/>
              <a:defRPr sz="1800">
                <a:solidFill>
                  <a:schemeClr val="dk2"/>
                </a:solidFill>
                <a:latin typeface="Inconsolata"/>
                <a:ea typeface="Inconsolata"/>
                <a:cs typeface="Inconsolata"/>
                <a:sym typeface="Inconsolata"/>
              </a:defRPr>
            </a:lvl2pPr>
            <a:lvl3pPr lvl="2">
              <a:lnSpc>
                <a:spcPct val="115000"/>
              </a:lnSpc>
              <a:spcBef>
                <a:spcPts val="0"/>
              </a:spcBef>
              <a:spcAft>
                <a:spcPts val="1600"/>
              </a:spcAft>
              <a:buClr>
                <a:schemeClr val="dk2"/>
              </a:buClr>
              <a:buSzPct val="100000"/>
              <a:buFont typeface="Inconsolata"/>
              <a:defRPr sz="1600">
                <a:solidFill>
                  <a:schemeClr val="dk2"/>
                </a:solidFill>
                <a:latin typeface="Inconsolata"/>
                <a:ea typeface="Inconsolata"/>
                <a:cs typeface="Inconsolata"/>
                <a:sym typeface="Inconsolata"/>
              </a:defRPr>
            </a:lvl3pPr>
            <a:lvl4pPr lvl="3">
              <a:lnSpc>
                <a:spcPct val="115000"/>
              </a:lnSpc>
              <a:spcBef>
                <a:spcPts val="0"/>
              </a:spcBef>
              <a:spcAft>
                <a:spcPts val="1600"/>
              </a:spcAft>
              <a:buClr>
                <a:schemeClr val="dk2"/>
              </a:buClr>
              <a:buFont typeface="Inconsolata"/>
              <a:defRPr>
                <a:solidFill>
                  <a:schemeClr val="dk2"/>
                </a:solidFill>
                <a:latin typeface="Inconsolata"/>
                <a:ea typeface="Inconsolata"/>
                <a:cs typeface="Inconsolata"/>
                <a:sym typeface="Inconsolata"/>
              </a:defRPr>
            </a:lvl4pPr>
            <a:lvl5pPr lvl="4">
              <a:lnSpc>
                <a:spcPct val="115000"/>
              </a:lnSpc>
              <a:spcBef>
                <a:spcPts val="0"/>
              </a:spcBef>
              <a:spcAft>
                <a:spcPts val="1600"/>
              </a:spcAft>
              <a:buClr>
                <a:schemeClr val="dk2"/>
              </a:buClr>
              <a:buFont typeface="Inconsolata"/>
              <a:defRPr>
                <a:solidFill>
                  <a:schemeClr val="dk2"/>
                </a:solidFill>
                <a:latin typeface="Inconsolata"/>
                <a:ea typeface="Inconsolata"/>
                <a:cs typeface="Inconsolata"/>
                <a:sym typeface="Inconsolata"/>
              </a:defRPr>
            </a:lvl5pPr>
            <a:lvl6pPr lvl="5">
              <a:lnSpc>
                <a:spcPct val="115000"/>
              </a:lnSpc>
              <a:spcBef>
                <a:spcPts val="0"/>
              </a:spcBef>
              <a:spcAft>
                <a:spcPts val="1600"/>
              </a:spcAft>
              <a:buClr>
                <a:schemeClr val="dk2"/>
              </a:buClr>
              <a:buFont typeface="Inconsolata"/>
              <a:defRPr>
                <a:solidFill>
                  <a:schemeClr val="dk2"/>
                </a:solidFill>
                <a:latin typeface="Inconsolata"/>
                <a:ea typeface="Inconsolata"/>
                <a:cs typeface="Inconsolata"/>
                <a:sym typeface="Inconsolata"/>
              </a:defRPr>
            </a:lvl6pPr>
            <a:lvl7pPr lvl="6">
              <a:lnSpc>
                <a:spcPct val="115000"/>
              </a:lnSpc>
              <a:spcBef>
                <a:spcPts val="0"/>
              </a:spcBef>
              <a:spcAft>
                <a:spcPts val="1600"/>
              </a:spcAft>
              <a:buClr>
                <a:schemeClr val="dk2"/>
              </a:buClr>
              <a:buFont typeface="Inconsolata"/>
              <a:defRPr>
                <a:solidFill>
                  <a:schemeClr val="dk2"/>
                </a:solidFill>
                <a:latin typeface="Inconsolata"/>
                <a:ea typeface="Inconsolata"/>
                <a:cs typeface="Inconsolata"/>
                <a:sym typeface="Inconsolata"/>
              </a:defRPr>
            </a:lvl7pPr>
            <a:lvl8pPr lvl="7">
              <a:lnSpc>
                <a:spcPct val="115000"/>
              </a:lnSpc>
              <a:spcBef>
                <a:spcPts val="0"/>
              </a:spcBef>
              <a:spcAft>
                <a:spcPts val="1600"/>
              </a:spcAft>
              <a:buClr>
                <a:schemeClr val="dk2"/>
              </a:buClr>
              <a:buFont typeface="Inconsolata"/>
              <a:defRPr>
                <a:solidFill>
                  <a:schemeClr val="dk2"/>
                </a:solidFill>
                <a:latin typeface="Inconsolata"/>
                <a:ea typeface="Inconsolata"/>
                <a:cs typeface="Inconsolata"/>
                <a:sym typeface="Inconsolata"/>
              </a:defRPr>
            </a:lvl8pPr>
            <a:lvl9pPr lvl="8">
              <a:lnSpc>
                <a:spcPct val="115000"/>
              </a:lnSpc>
              <a:spcBef>
                <a:spcPts val="0"/>
              </a:spcBef>
              <a:spcAft>
                <a:spcPts val="1600"/>
              </a:spcAft>
              <a:buClr>
                <a:schemeClr val="dk2"/>
              </a:buClr>
              <a:buFont typeface="Inconsolata"/>
              <a:defRPr>
                <a:solidFill>
                  <a:schemeClr val="dk2"/>
                </a:solidFill>
                <a:latin typeface="Inconsolata"/>
                <a:ea typeface="Inconsolata"/>
                <a:cs typeface="Inconsolata"/>
                <a:sym typeface="Inconsolat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7" name="Shape 7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78" name="Shape 7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5.jpg"/><Relationship Id="rId4" Type="http://schemas.openxmlformats.org/officeDocument/2006/relationships/hyperlink" Target="https://www.flickr.com/photos/itupictur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w3.org/TR/rdf11-concepts/#abstrac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paceninja.com/2015/12/08/falsehoods-programmers-believ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w3.org/TR/rdf-schema/#ch_classes" TargetMode="External"/><Relationship Id="rId4" Type="http://schemas.openxmlformats.org/officeDocument/2006/relationships/hyperlink" Target="http://www.w3.org/TR/rdf-schema/#ch_property" TargetMode="External"/><Relationship Id="rId9" Type="http://schemas.openxmlformats.org/officeDocument/2006/relationships/hyperlink" Target="http://www.w3.org/TR/rdf-schema/#ch_range" TargetMode="External"/><Relationship Id="rId5" Type="http://schemas.openxmlformats.org/officeDocument/2006/relationships/hyperlink" Target="http://www.w3.org/TR/rdf-schema/#ch_type" TargetMode="External"/><Relationship Id="rId6" Type="http://schemas.openxmlformats.org/officeDocument/2006/relationships/hyperlink" Target="http://www.w3.org/TR/rdf-schema/#ch_subclassof" TargetMode="External"/><Relationship Id="rId7" Type="http://schemas.openxmlformats.org/officeDocument/2006/relationships/hyperlink" Target="http://www.w3.org/TR/rdf-schema/#ch_subpropertyof" TargetMode="External"/><Relationship Id="rId8" Type="http://schemas.openxmlformats.org/officeDocument/2006/relationships/hyperlink" Target="http://www.w3.org/TR/rdf-schema/#ch_domai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jdl.ac.cn/turing/pdf/p653-bachman.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project-hydra.slack.com/" TargetMode="External"/><Relationship Id="rId4" Type="http://schemas.openxmlformats.org/officeDocument/2006/relationships/hyperlink" Target="http://slack.projecthydra.or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0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01.png"/><Relationship Id="rId4" Type="http://schemas.openxmlformats.org/officeDocument/2006/relationships/image" Target="../media/image0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0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0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0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iki.duraspace.org/x/GJsOB"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11.png"/><Relationship Id="rId4"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0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0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recurse.com/blog/38-subtle-isms-at-hacker-school" TargetMode="External"/><Relationship Id="rId4" Type="http://schemas.openxmlformats.org/officeDocument/2006/relationships/hyperlink" Target="https://www.recurse.com/manual#sub-sec-social-rule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14.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1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bit.ly/HC16DataModelExample" TargetMode="External"/><Relationship Id="rId4" Type="http://schemas.openxmlformats.org/officeDocument/2006/relationships/image" Target="../media/image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hyperlink" Target="https://wiki.duraspace.org/display/hydra/Hydra+Metadata+Interest+Group" TargetMode="External"/><Relationship Id="rId4" Type="http://schemas.openxmlformats.org/officeDocument/2006/relationships/hyperlink" Target="https://project-hydra.slack.com/" TargetMode="External"/><Relationship Id="rId5" Type="http://schemas.openxmlformats.org/officeDocument/2006/relationships/hyperlink" Target="https://groups.google.com/forum/#!forum/hydra-tech/join" TargetMode="External"/><Relationship Id="rId6" Type="http://schemas.openxmlformats.org/officeDocument/2006/relationships/hyperlink" Target="http://bit.ly/HC16DataModels" TargetMode="External"/></Relationships>
</file>

<file path=ppt/slides/_rels/slide92.xml.rels><?xml version="1.0" encoding="UTF-8" standalone="yes"?><Relationships xmlns="http://schemas.openxmlformats.org/package/2006/relationships"><Relationship Id="rId11" Type="http://schemas.openxmlformats.org/officeDocument/2006/relationships/hyperlink" Target="https://lists.w3.org/Archives/Public/public-data-shapes-wg/" TargetMode="External"/><Relationship Id="rId10" Type="http://schemas.openxmlformats.org/officeDocument/2006/relationships/hyperlink" Target="https://lists.w3.org/Archives/Public/public-ldpnext/" TargetMode="External"/><Relationship Id="rId12" Type="http://schemas.openxmlformats.org/officeDocument/2006/relationships/hyperlink" Target="http://dublincore.org/about/contact/" TargetMode="External"/><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hyperlink" Target="https://github.com/duraspace/pcdm/wiki" TargetMode="External"/><Relationship Id="rId4" Type="http://schemas.openxmlformats.org/officeDocument/2006/relationships/hyperlink" Target="http://iiif.io/" TargetMode="External"/><Relationship Id="rId9" Type="http://schemas.openxmlformats.org/officeDocument/2006/relationships/hyperlink" Target="http://labs.europeana.eu/api/linked-open-data-data-structure" TargetMode="External"/><Relationship Id="rId5" Type="http://schemas.openxmlformats.org/officeDocument/2006/relationships/hyperlink" Target="https://wiki.duraspace.org/display/FF/Mailing+Lists+etc" TargetMode="External"/><Relationship Id="rId6" Type="http://schemas.openxmlformats.org/officeDocument/2006/relationships/hyperlink" Target="http://islandora.ca/community" TargetMode="External"/><Relationship Id="rId7" Type="http://schemas.openxmlformats.org/officeDocument/2006/relationships/hyperlink" Target="http://islandora.ca/CLAW" TargetMode="External"/><Relationship Id="rId8" Type="http://schemas.openxmlformats.org/officeDocument/2006/relationships/hyperlink" Target="https://github.com/islandora-interest-group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hyperlink" Target="https://docs.google.com/document/d/1eVeliDe1oqJt5kNIfye7vQS372KYfIgT9oTQ641B8as/edit?usp=sharing"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123" name="Shape 123"/>
        <p:cNvGrpSpPr/>
        <p:nvPr/>
      </p:nvGrpSpPr>
      <p:grpSpPr>
        <a:xfrm>
          <a:off x="0" y="0"/>
          <a:ext cx="0" cy="0"/>
          <a:chOff x="0" y="0"/>
          <a:chExt cx="0" cy="0"/>
        </a:xfrm>
      </p:grpSpPr>
      <p:sp>
        <p:nvSpPr>
          <p:cNvPr id="124" name="Shape 124"/>
          <p:cNvSpPr txBox="1"/>
          <p:nvPr>
            <p:ph type="ctrTitle"/>
          </p:nvPr>
        </p:nvSpPr>
        <p:spPr>
          <a:xfrm>
            <a:off x="311708" y="744575"/>
            <a:ext cx="8520600" cy="2052600"/>
          </a:xfrm>
          <a:prstGeom prst="rect">
            <a:avLst/>
          </a:prstGeom>
        </p:spPr>
        <p:txBody>
          <a:bodyPr anchorCtr="0" anchor="b" bIns="91425" lIns="91425" rIns="91425" tIns="91425">
            <a:noAutofit/>
          </a:bodyPr>
          <a:lstStyle/>
          <a:p>
            <a:pPr indent="0" lvl="0" marL="0" marR="0" rtl="0" algn="ctr">
              <a:lnSpc>
                <a:spcPct val="100000"/>
              </a:lnSpc>
              <a:spcBef>
                <a:spcPts val="0"/>
              </a:spcBef>
              <a:spcAft>
                <a:spcPts val="0"/>
              </a:spcAft>
              <a:buNone/>
            </a:pPr>
            <a:r>
              <a:rPr b="1" lang="en" sz="6000">
                <a:solidFill>
                  <a:srgbClr val="3D85C6"/>
                </a:solidFill>
                <a:latin typeface="Montserrat"/>
                <a:ea typeface="Montserrat"/>
                <a:cs typeface="Montserrat"/>
                <a:sym typeface="Montserrat"/>
              </a:rPr>
              <a:t>Data Modeling 101</a:t>
            </a:r>
          </a:p>
        </p:txBody>
      </p:sp>
      <p:sp>
        <p:nvSpPr>
          <p:cNvPr id="125" name="Shape 12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solidFill>
                  <a:srgbClr val="434343"/>
                </a:solidFill>
              </a:rPr>
              <a:t>What, How, and Why it’s more than PCDM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178" name="Shape 178"/>
        <p:cNvGrpSpPr/>
        <p:nvPr/>
      </p:nvGrpSpPr>
      <p:grpSpPr>
        <a:xfrm>
          <a:off x="0" y="0"/>
          <a:ext cx="0" cy="0"/>
          <a:chOff x="0" y="0"/>
          <a:chExt cx="0" cy="0"/>
        </a:xfrm>
      </p:grpSpPr>
      <p:sp>
        <p:nvSpPr>
          <p:cNvPr id="179" name="Shape 179"/>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Reminder</a:t>
            </a:r>
          </a:p>
        </p:txBody>
      </p:sp>
      <p:sp>
        <p:nvSpPr>
          <p:cNvPr id="180" name="Shape 180"/>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This is an informal workshop – ask questions!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184" name="Shape 184"/>
        <p:cNvGrpSpPr/>
        <p:nvPr/>
      </p:nvGrpSpPr>
      <p:grpSpPr>
        <a:xfrm>
          <a:off x="0" y="0"/>
          <a:ext cx="0" cy="0"/>
          <a:chOff x="0" y="0"/>
          <a:chExt cx="0" cy="0"/>
        </a:xfrm>
      </p:grpSpPr>
      <p:sp>
        <p:nvSpPr>
          <p:cNvPr id="185" name="Shape 18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rtl="0">
              <a:spcBef>
                <a:spcPts val="0"/>
              </a:spcBef>
              <a:buClr>
                <a:srgbClr val="434343"/>
              </a:buClr>
              <a:buSzPct val="100000"/>
            </a:pPr>
            <a:r>
              <a:rPr lang="en" sz="2200">
                <a:solidFill>
                  <a:srgbClr val="434343"/>
                </a:solidFill>
              </a:rPr>
              <a:t>Help build data modeling capacity in the Hydra (and broader) communities</a:t>
            </a:r>
            <a:br>
              <a:rPr lang="en" sz="2200">
                <a:solidFill>
                  <a:srgbClr val="434343"/>
                </a:solidFill>
              </a:rPr>
            </a:br>
          </a:p>
          <a:p>
            <a:pPr indent="-368300" lvl="0" marL="457200" rtl="0">
              <a:spcBef>
                <a:spcPts val="0"/>
              </a:spcBef>
              <a:buClr>
                <a:srgbClr val="434343"/>
              </a:buClr>
              <a:buSzPct val="100000"/>
            </a:pPr>
            <a:r>
              <a:rPr lang="en" sz="2200">
                <a:solidFill>
                  <a:srgbClr val="434343"/>
                </a:solidFill>
              </a:rPr>
              <a:t>Help build best practices for data models</a:t>
            </a:r>
          </a:p>
        </p:txBody>
      </p:sp>
      <p:sp>
        <p:nvSpPr>
          <p:cNvPr id="186" name="Shape 18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This workshop is an attempt to</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190" name="Shape 190"/>
        <p:cNvGrpSpPr/>
        <p:nvPr/>
      </p:nvGrpSpPr>
      <p:grpSpPr>
        <a:xfrm>
          <a:off x="0" y="0"/>
          <a:ext cx="0" cy="0"/>
          <a:chOff x="0" y="0"/>
          <a:chExt cx="0" cy="0"/>
        </a:xfrm>
      </p:grpSpPr>
      <p:sp>
        <p:nvSpPr>
          <p:cNvPr id="191" name="Shape 191"/>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b="1" lang="en">
                <a:latin typeface="Montserrat"/>
                <a:ea typeface="Montserrat"/>
                <a:cs typeface="Montserrat"/>
                <a:sym typeface="Montserrat"/>
              </a:rPr>
              <a:t>Our goals for this workshop</a:t>
            </a:r>
          </a:p>
        </p:txBody>
      </p:sp>
      <p:sp>
        <p:nvSpPr>
          <p:cNvPr id="192" name="Shape 19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rtl="0">
              <a:spcBef>
                <a:spcPts val="0"/>
              </a:spcBef>
              <a:spcAft>
                <a:spcPts val="0"/>
              </a:spcAft>
              <a:buClr>
                <a:schemeClr val="dk1"/>
              </a:buClr>
              <a:buSzPct val="100000"/>
              <a:buFont typeface="Inconsolata"/>
              <a:buChar char="●"/>
            </a:pPr>
            <a:r>
              <a:rPr lang="en" sz="2200">
                <a:solidFill>
                  <a:schemeClr val="dk1"/>
                </a:solidFill>
                <a:latin typeface="Inconsolata"/>
                <a:ea typeface="Inconsolata"/>
                <a:cs typeface="Inconsolata"/>
                <a:sym typeface="Inconsolata"/>
              </a:rPr>
              <a:t>Share </a:t>
            </a:r>
            <a:r>
              <a:rPr lang="en" sz="2200">
                <a:solidFill>
                  <a:schemeClr val="dk1"/>
                </a:solidFill>
              </a:rPr>
              <a:t>m</a:t>
            </a:r>
            <a:r>
              <a:rPr lang="en" sz="2200">
                <a:solidFill>
                  <a:schemeClr val="dk1"/>
                </a:solidFill>
                <a:latin typeface="Inconsolata"/>
                <a:ea typeface="Inconsolata"/>
                <a:cs typeface="Inconsolata"/>
                <a:sym typeface="Inconsolata"/>
              </a:rPr>
              <a:t>otivations for </a:t>
            </a:r>
            <a:r>
              <a:rPr lang="en" sz="2200">
                <a:solidFill>
                  <a:schemeClr val="dk1"/>
                </a:solidFill>
              </a:rPr>
              <a:t>d</a:t>
            </a:r>
            <a:r>
              <a:rPr lang="en" sz="2200">
                <a:solidFill>
                  <a:schemeClr val="dk1"/>
                </a:solidFill>
                <a:latin typeface="Inconsolata"/>
                <a:ea typeface="Inconsolata"/>
                <a:cs typeface="Inconsolata"/>
                <a:sym typeface="Inconsolata"/>
              </a:rPr>
              <a:t>ata </a:t>
            </a:r>
            <a:r>
              <a:rPr lang="en" sz="2200">
                <a:solidFill>
                  <a:schemeClr val="dk1"/>
                </a:solidFill>
              </a:rPr>
              <a:t>m</a:t>
            </a:r>
            <a:r>
              <a:rPr lang="en" sz="2200">
                <a:solidFill>
                  <a:schemeClr val="dk1"/>
                </a:solidFill>
                <a:latin typeface="Inconsolata"/>
                <a:ea typeface="Inconsolata"/>
                <a:cs typeface="Inconsolata"/>
                <a:sym typeface="Inconsolata"/>
              </a:rPr>
              <a:t>odeling as part of t</a:t>
            </a:r>
            <a:r>
              <a:rPr lang="en" sz="2200">
                <a:solidFill>
                  <a:schemeClr val="dk1"/>
                </a:solidFill>
              </a:rPr>
              <a:t>he</a:t>
            </a:r>
            <a:r>
              <a:rPr lang="en" sz="2200">
                <a:solidFill>
                  <a:schemeClr val="dk1"/>
                </a:solidFill>
                <a:latin typeface="Inconsolata"/>
                <a:ea typeface="Inconsolata"/>
                <a:cs typeface="Inconsolata"/>
                <a:sym typeface="Inconsolata"/>
              </a:rPr>
              <a:t> </a:t>
            </a:r>
            <a:r>
              <a:rPr lang="en" sz="2200">
                <a:solidFill>
                  <a:schemeClr val="dk1"/>
                </a:solidFill>
              </a:rPr>
              <a:t>a</a:t>
            </a:r>
            <a:r>
              <a:rPr lang="en" sz="2200">
                <a:solidFill>
                  <a:schemeClr val="dk1"/>
                </a:solidFill>
                <a:latin typeface="Inconsolata"/>
                <a:ea typeface="Inconsolata"/>
                <a:cs typeface="Inconsolata"/>
                <a:sym typeface="Inconsolata"/>
              </a:rPr>
              <a:t>pplication </a:t>
            </a:r>
            <a:r>
              <a:rPr lang="en" sz="2200">
                <a:solidFill>
                  <a:schemeClr val="dk1"/>
                </a:solidFill>
              </a:rPr>
              <a:t>d</a:t>
            </a:r>
            <a:r>
              <a:rPr lang="en" sz="2200">
                <a:solidFill>
                  <a:schemeClr val="dk1"/>
                </a:solidFill>
                <a:latin typeface="Inconsolata"/>
                <a:ea typeface="Inconsolata"/>
                <a:cs typeface="Inconsolata"/>
                <a:sym typeface="Inconsolata"/>
              </a:rPr>
              <a:t>evelopment </a:t>
            </a:r>
            <a:r>
              <a:rPr lang="en" sz="2200">
                <a:solidFill>
                  <a:schemeClr val="dk1"/>
                </a:solidFill>
              </a:rPr>
              <a:t>p</a:t>
            </a:r>
            <a:r>
              <a:rPr lang="en" sz="2200">
                <a:solidFill>
                  <a:schemeClr val="dk1"/>
                </a:solidFill>
                <a:latin typeface="Inconsolata"/>
                <a:ea typeface="Inconsolata"/>
                <a:cs typeface="Inconsolata"/>
                <a:sym typeface="Inconsolata"/>
              </a:rPr>
              <a:t>rocess</a:t>
            </a:r>
          </a:p>
          <a:p>
            <a:pPr indent="-368300" lvl="0" marL="457200" rtl="0">
              <a:spcBef>
                <a:spcPts val="0"/>
              </a:spcBef>
              <a:spcAft>
                <a:spcPts val="0"/>
              </a:spcAft>
              <a:buClr>
                <a:schemeClr val="dk1"/>
              </a:buClr>
              <a:buSzPct val="100000"/>
              <a:buFont typeface="Inconsolata"/>
              <a:buChar char="●"/>
            </a:pPr>
            <a:r>
              <a:rPr lang="en" sz="2200">
                <a:solidFill>
                  <a:schemeClr val="dk1"/>
                </a:solidFill>
                <a:latin typeface="Inconsolata"/>
                <a:ea typeface="Inconsolata"/>
                <a:cs typeface="Inconsolata"/>
                <a:sym typeface="Inconsolata"/>
              </a:rPr>
              <a:t>Equip you with </a:t>
            </a:r>
            <a:r>
              <a:rPr lang="en" sz="2200">
                <a:solidFill>
                  <a:schemeClr val="dk1"/>
                </a:solidFill>
              </a:rPr>
              <a:t>k</a:t>
            </a:r>
            <a:r>
              <a:rPr lang="en" sz="2200">
                <a:solidFill>
                  <a:schemeClr val="dk1"/>
                </a:solidFill>
                <a:latin typeface="Inconsolata"/>
                <a:ea typeface="Inconsolata"/>
                <a:cs typeface="Inconsolata"/>
                <a:sym typeface="Inconsolata"/>
              </a:rPr>
              <a:t>nowledge </a:t>
            </a:r>
            <a:r>
              <a:rPr lang="en" sz="2200">
                <a:solidFill>
                  <a:schemeClr val="dk1"/>
                </a:solidFill>
              </a:rPr>
              <a:t>n</a:t>
            </a:r>
            <a:r>
              <a:rPr lang="en" sz="2200">
                <a:solidFill>
                  <a:schemeClr val="dk1"/>
                </a:solidFill>
                <a:latin typeface="Inconsolata"/>
                <a:ea typeface="Inconsolata"/>
                <a:cs typeface="Inconsolata"/>
                <a:sym typeface="Inconsolata"/>
              </a:rPr>
              <a:t>eeded to </a:t>
            </a:r>
            <a:r>
              <a:rPr lang="en" sz="2200">
                <a:solidFill>
                  <a:schemeClr val="dk1"/>
                </a:solidFill>
              </a:rPr>
              <a:t>i</a:t>
            </a:r>
            <a:r>
              <a:rPr lang="en" sz="2200">
                <a:solidFill>
                  <a:schemeClr val="dk1"/>
                </a:solidFill>
                <a:latin typeface="Inconsolata"/>
                <a:ea typeface="Inconsolata"/>
                <a:cs typeface="Inconsolata"/>
                <a:sym typeface="Inconsolata"/>
              </a:rPr>
              <a:t>nstigate </a:t>
            </a:r>
            <a:r>
              <a:rPr lang="en" sz="2200">
                <a:solidFill>
                  <a:schemeClr val="dk1"/>
                </a:solidFill>
              </a:rPr>
              <a:t>m</a:t>
            </a:r>
            <a:r>
              <a:rPr lang="en" sz="2200">
                <a:solidFill>
                  <a:schemeClr val="dk1"/>
                </a:solidFill>
                <a:latin typeface="Inconsolata"/>
                <a:ea typeface="Inconsolata"/>
                <a:cs typeface="Inconsolata"/>
                <a:sym typeface="Inconsolata"/>
              </a:rPr>
              <a:t>odeling </a:t>
            </a:r>
            <a:r>
              <a:rPr lang="en" sz="2200">
                <a:solidFill>
                  <a:schemeClr val="dk1"/>
                </a:solidFill>
              </a:rPr>
              <a:t>wo</a:t>
            </a:r>
            <a:r>
              <a:rPr lang="en" sz="2200">
                <a:solidFill>
                  <a:schemeClr val="dk1"/>
                </a:solidFill>
                <a:latin typeface="Inconsolata"/>
                <a:ea typeface="Inconsolata"/>
                <a:cs typeface="Inconsolata"/>
                <a:sym typeface="Inconsolata"/>
              </a:rPr>
              <a:t>rk at your </a:t>
            </a:r>
            <a:r>
              <a:rPr lang="en" sz="2200">
                <a:solidFill>
                  <a:schemeClr val="dk1"/>
                </a:solidFill>
              </a:rPr>
              <a:t>i</a:t>
            </a:r>
            <a:r>
              <a:rPr lang="en" sz="2200">
                <a:solidFill>
                  <a:schemeClr val="dk1"/>
                </a:solidFill>
                <a:latin typeface="Inconsolata"/>
                <a:ea typeface="Inconsolata"/>
                <a:cs typeface="Inconsolata"/>
                <a:sym typeface="Inconsolata"/>
              </a:rPr>
              <a:t>nstitutions </a:t>
            </a:r>
            <a:r>
              <a:rPr lang="en" sz="2200">
                <a:solidFill>
                  <a:schemeClr val="dk1"/>
                </a:solidFill>
              </a:rPr>
              <a:t>and</a:t>
            </a:r>
            <a:r>
              <a:rPr lang="en" sz="2200">
                <a:solidFill>
                  <a:schemeClr val="dk1"/>
                </a:solidFill>
                <a:latin typeface="Inconsolata"/>
                <a:ea typeface="Inconsolata"/>
                <a:cs typeface="Inconsolata"/>
                <a:sym typeface="Inconsolata"/>
              </a:rPr>
              <a:t> </a:t>
            </a:r>
            <a:r>
              <a:rPr lang="en" sz="2200">
                <a:solidFill>
                  <a:schemeClr val="dk1"/>
                </a:solidFill>
              </a:rPr>
              <a:t>p</a:t>
            </a:r>
            <a:r>
              <a:rPr lang="en" sz="2200">
                <a:solidFill>
                  <a:schemeClr val="dk1"/>
                </a:solidFill>
                <a:latin typeface="Inconsolata"/>
                <a:ea typeface="Inconsolata"/>
                <a:cs typeface="Inconsolata"/>
                <a:sym typeface="Inconsolata"/>
              </a:rPr>
              <a:t>articipate in </a:t>
            </a:r>
            <a:r>
              <a:rPr lang="en" sz="2200">
                <a:solidFill>
                  <a:schemeClr val="dk1"/>
                </a:solidFill>
              </a:rPr>
              <a:t>b</a:t>
            </a:r>
            <a:r>
              <a:rPr lang="en" sz="2200">
                <a:solidFill>
                  <a:schemeClr val="dk1"/>
                </a:solidFill>
                <a:latin typeface="Inconsolata"/>
                <a:ea typeface="Inconsolata"/>
                <a:cs typeface="Inconsolata"/>
                <a:sym typeface="Inconsolata"/>
              </a:rPr>
              <a:t>roader </a:t>
            </a:r>
            <a:r>
              <a:rPr lang="en" sz="2200">
                <a:solidFill>
                  <a:schemeClr val="dk1"/>
                </a:solidFill>
              </a:rPr>
              <a:t>c</a:t>
            </a:r>
            <a:r>
              <a:rPr lang="en" sz="2200">
                <a:solidFill>
                  <a:schemeClr val="dk1"/>
                </a:solidFill>
                <a:latin typeface="Inconsolata"/>
                <a:ea typeface="Inconsolata"/>
                <a:cs typeface="Inconsolata"/>
                <a:sym typeface="Inconsolata"/>
              </a:rPr>
              <a:t>ommunity </a:t>
            </a:r>
            <a:r>
              <a:rPr lang="en" sz="2200">
                <a:solidFill>
                  <a:schemeClr val="dk1"/>
                </a:solidFill>
              </a:rPr>
              <a:t>d</a:t>
            </a:r>
            <a:r>
              <a:rPr lang="en" sz="2200">
                <a:solidFill>
                  <a:schemeClr val="dk1"/>
                </a:solidFill>
                <a:latin typeface="Inconsolata"/>
                <a:ea typeface="Inconsolata"/>
                <a:cs typeface="Inconsolata"/>
                <a:sym typeface="Inconsolata"/>
              </a:rPr>
              <a:t>iscussions</a:t>
            </a:r>
          </a:p>
          <a:p>
            <a:pPr indent="-368300" lvl="0" marL="457200" rtl="0">
              <a:spcBef>
                <a:spcPts val="0"/>
              </a:spcBef>
              <a:spcAft>
                <a:spcPts val="0"/>
              </a:spcAft>
              <a:buClr>
                <a:schemeClr val="dk1"/>
              </a:buClr>
              <a:buSzPct val="100000"/>
              <a:buFont typeface="Inconsolata"/>
              <a:buChar char="●"/>
            </a:pPr>
            <a:r>
              <a:rPr lang="en" sz="2200">
                <a:solidFill>
                  <a:schemeClr val="dk1"/>
                </a:solidFill>
                <a:latin typeface="Inconsolata"/>
                <a:ea typeface="Inconsolata"/>
                <a:cs typeface="Inconsolata"/>
                <a:sym typeface="Inconsolata"/>
              </a:rPr>
              <a:t>Demonstrate </a:t>
            </a:r>
            <a:r>
              <a:rPr lang="en" sz="2200">
                <a:solidFill>
                  <a:schemeClr val="dk1"/>
                </a:solidFill>
              </a:rPr>
              <a:t>m</a:t>
            </a:r>
            <a:r>
              <a:rPr lang="en" sz="2200">
                <a:solidFill>
                  <a:schemeClr val="dk1"/>
                </a:solidFill>
                <a:latin typeface="Inconsolata"/>
                <a:ea typeface="Inconsolata"/>
                <a:cs typeface="Inconsolata"/>
                <a:sym typeface="Inconsolata"/>
              </a:rPr>
              <a:t>odeling </a:t>
            </a:r>
            <a:r>
              <a:rPr lang="en" sz="2200">
                <a:solidFill>
                  <a:schemeClr val="dk1"/>
                </a:solidFill>
              </a:rPr>
              <a:t>p</a:t>
            </a:r>
            <a:r>
              <a:rPr lang="en" sz="2200">
                <a:solidFill>
                  <a:schemeClr val="dk1"/>
                </a:solidFill>
                <a:latin typeface="Inconsolata"/>
                <a:ea typeface="Inconsolata"/>
                <a:cs typeface="Inconsolata"/>
                <a:sym typeface="Inconsolata"/>
              </a:rPr>
              <a:t>ractices and </a:t>
            </a:r>
            <a:r>
              <a:rPr lang="en" sz="2200">
                <a:solidFill>
                  <a:schemeClr val="dk1"/>
                </a:solidFill>
              </a:rPr>
              <a:t>p</a:t>
            </a:r>
            <a:r>
              <a:rPr lang="en" sz="2200">
                <a:solidFill>
                  <a:schemeClr val="dk1"/>
                </a:solidFill>
                <a:latin typeface="Inconsolata"/>
                <a:ea typeface="Inconsolata"/>
                <a:cs typeface="Inconsolata"/>
                <a:sym typeface="Inconsolata"/>
              </a:rPr>
              <a:t>itfalls</a:t>
            </a:r>
          </a:p>
          <a:p>
            <a:pPr indent="-368300" lvl="0" marL="457200" rtl="0">
              <a:spcBef>
                <a:spcPts val="0"/>
              </a:spcBef>
              <a:spcAft>
                <a:spcPts val="0"/>
              </a:spcAft>
              <a:buClr>
                <a:schemeClr val="dk1"/>
              </a:buClr>
              <a:buSzPct val="100000"/>
              <a:buFont typeface="Inconsolata"/>
              <a:buChar char="●"/>
            </a:pPr>
            <a:r>
              <a:rPr lang="en" sz="2200">
                <a:solidFill>
                  <a:schemeClr val="dk1"/>
                </a:solidFill>
                <a:latin typeface="Inconsolata"/>
                <a:ea typeface="Inconsolata"/>
                <a:cs typeface="Inconsolata"/>
                <a:sym typeface="Inconsolata"/>
              </a:rPr>
              <a:t>Give </a:t>
            </a:r>
            <a:r>
              <a:rPr lang="en" sz="2200">
                <a:solidFill>
                  <a:schemeClr val="dk1"/>
                </a:solidFill>
              </a:rPr>
              <a:t>c</a:t>
            </a:r>
            <a:r>
              <a:rPr lang="en" sz="2200">
                <a:solidFill>
                  <a:schemeClr val="dk1"/>
                </a:solidFill>
                <a:latin typeface="Inconsolata"/>
                <a:ea typeface="Inconsolata"/>
                <a:cs typeface="Inconsolata"/>
                <a:sym typeface="Inconsolata"/>
              </a:rPr>
              <a:t>ontext for </a:t>
            </a:r>
            <a:r>
              <a:rPr lang="en" sz="2200">
                <a:solidFill>
                  <a:schemeClr val="dk1"/>
                </a:solidFill>
              </a:rPr>
              <a:t>data modeling, s</a:t>
            </a:r>
            <a:r>
              <a:rPr lang="en" sz="2200">
                <a:solidFill>
                  <a:schemeClr val="dk1"/>
                </a:solidFill>
                <a:latin typeface="Inconsolata"/>
                <a:ea typeface="Inconsolata"/>
                <a:cs typeface="Inconsolata"/>
                <a:sym typeface="Inconsolata"/>
              </a:rPr>
              <a:t>tandards, and inter</a:t>
            </a:r>
            <a:r>
              <a:rPr lang="en" sz="2200">
                <a:solidFill>
                  <a:schemeClr val="dk1"/>
                </a:solidFill>
              </a:rPr>
              <a:t>operability</a:t>
            </a:r>
            <a:r>
              <a:rPr lang="en" sz="2200">
                <a:solidFill>
                  <a:schemeClr val="dk1"/>
                </a:solidFill>
                <a:latin typeface="Inconsolata"/>
                <a:ea typeface="Inconsolata"/>
                <a:cs typeface="Inconsolata"/>
                <a:sym typeface="Inconsolata"/>
              </a:rPr>
              <a:t> </a:t>
            </a:r>
            <a:r>
              <a:rPr lang="en" sz="2200">
                <a:solidFill>
                  <a:schemeClr val="dk1"/>
                </a:solidFill>
              </a:rPr>
              <a:t>w</a:t>
            </a:r>
            <a:r>
              <a:rPr lang="en" sz="2200">
                <a:solidFill>
                  <a:schemeClr val="dk1"/>
                </a:solidFill>
                <a:latin typeface="Inconsolata"/>
                <a:ea typeface="Inconsolata"/>
                <a:cs typeface="Inconsolata"/>
                <a:sym typeface="Inconsolata"/>
              </a:rPr>
              <a:t>ork in Hydra </a:t>
            </a:r>
            <a:r>
              <a:rPr lang="en" sz="2200">
                <a:solidFill>
                  <a:schemeClr val="dk1"/>
                </a:solidFill>
              </a:rPr>
              <a:t>and</a:t>
            </a:r>
            <a:r>
              <a:rPr lang="en" sz="2200">
                <a:solidFill>
                  <a:schemeClr val="dk1"/>
                </a:solidFill>
                <a:latin typeface="Inconsolata"/>
                <a:ea typeface="Inconsolata"/>
                <a:cs typeface="Inconsolata"/>
                <a:sym typeface="Inconsolata"/>
              </a:rPr>
              <a:t> </a:t>
            </a:r>
            <a:r>
              <a:rPr lang="en" sz="2200">
                <a:solidFill>
                  <a:schemeClr val="dk1"/>
                </a:solidFill>
              </a:rPr>
              <a:t>r</a:t>
            </a:r>
            <a:r>
              <a:rPr lang="en" sz="2200">
                <a:solidFill>
                  <a:schemeClr val="dk1"/>
                </a:solidFill>
                <a:latin typeface="Inconsolata"/>
                <a:ea typeface="Inconsolata"/>
                <a:cs typeface="Inconsolata"/>
                <a:sym typeface="Inconsolata"/>
              </a:rPr>
              <a:t>elated </a:t>
            </a:r>
            <a:r>
              <a:rPr lang="en" sz="2200">
                <a:solidFill>
                  <a:schemeClr val="dk1"/>
                </a:solidFill>
              </a:rPr>
              <a:t>c</a:t>
            </a:r>
            <a:r>
              <a:rPr lang="en" sz="2200">
                <a:solidFill>
                  <a:schemeClr val="dk1"/>
                </a:solidFill>
                <a:latin typeface="Inconsolata"/>
                <a:ea typeface="Inconsolata"/>
                <a:cs typeface="Inconsolata"/>
                <a:sym typeface="Inconsolata"/>
              </a:rPr>
              <a:t>ommunities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196" name="Shape 196"/>
        <p:cNvGrpSpPr/>
        <p:nvPr/>
      </p:nvGrpSpPr>
      <p:grpSpPr>
        <a:xfrm>
          <a:off x="0" y="0"/>
          <a:ext cx="0" cy="0"/>
          <a:chOff x="0" y="0"/>
          <a:chExt cx="0" cy="0"/>
        </a:xfrm>
      </p:grpSpPr>
      <p:sp>
        <p:nvSpPr>
          <p:cNvPr id="197" name="Shape 197"/>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b="1" lang="en">
                <a:latin typeface="Montserrat"/>
                <a:ea typeface="Montserrat"/>
                <a:cs typeface="Montserrat"/>
                <a:sym typeface="Montserrat"/>
              </a:rPr>
              <a:t>However, </a:t>
            </a:r>
            <a:r>
              <a:rPr lang="en"/>
              <a:t>t</a:t>
            </a:r>
            <a:r>
              <a:rPr b="1" lang="en">
                <a:latin typeface="Montserrat"/>
                <a:ea typeface="Montserrat"/>
                <a:cs typeface="Montserrat"/>
                <a:sym typeface="Montserrat"/>
              </a:rPr>
              <a:t>his </a:t>
            </a:r>
            <a:r>
              <a:rPr lang="en"/>
              <a:t>w</a:t>
            </a:r>
            <a:r>
              <a:rPr b="1" lang="en">
                <a:latin typeface="Montserrat"/>
                <a:ea typeface="Montserrat"/>
                <a:cs typeface="Montserrat"/>
                <a:sym typeface="Montserrat"/>
              </a:rPr>
              <a:t>orkshop </a:t>
            </a:r>
            <a:r>
              <a:rPr lang="en"/>
              <a:t>i</a:t>
            </a:r>
            <a:r>
              <a:rPr b="1" lang="en">
                <a:latin typeface="Montserrat"/>
                <a:ea typeface="Montserrat"/>
                <a:cs typeface="Montserrat"/>
                <a:sym typeface="Montserrat"/>
              </a:rPr>
              <a:t>s </a:t>
            </a:r>
            <a:r>
              <a:rPr lang="en" u="sng"/>
              <a:t>n</a:t>
            </a:r>
            <a:r>
              <a:rPr b="1" lang="en" u="sng">
                <a:latin typeface="Montserrat"/>
                <a:ea typeface="Montserrat"/>
                <a:cs typeface="Montserrat"/>
                <a:sym typeface="Montserrat"/>
              </a:rPr>
              <a:t>ot</a:t>
            </a:r>
            <a:r>
              <a:rPr lang="en"/>
              <a:t> ...</a:t>
            </a:r>
          </a:p>
        </p:txBody>
      </p:sp>
      <p:sp>
        <p:nvSpPr>
          <p:cNvPr id="198" name="Shape 19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rtl="0">
              <a:spcBef>
                <a:spcPts val="0"/>
              </a:spcBef>
              <a:spcAft>
                <a:spcPts val="0"/>
              </a:spcAft>
              <a:buClr>
                <a:schemeClr val="dk1"/>
              </a:buClr>
              <a:buSzPct val="100000"/>
              <a:buFont typeface="Inconsolata"/>
              <a:buChar char="●"/>
            </a:pPr>
            <a:r>
              <a:rPr lang="en" sz="2200">
                <a:solidFill>
                  <a:schemeClr val="dk1"/>
                </a:solidFill>
              </a:rPr>
              <a:t>A linked data or </a:t>
            </a:r>
            <a:r>
              <a:rPr lang="en" sz="2200">
                <a:solidFill>
                  <a:schemeClr val="dk1"/>
                </a:solidFill>
                <a:latin typeface="Inconsolata"/>
                <a:ea typeface="Inconsolata"/>
                <a:cs typeface="Inconsolata"/>
                <a:sym typeface="Inconsolata"/>
              </a:rPr>
              <a:t>RDF workshop </a:t>
            </a:r>
          </a:p>
          <a:p>
            <a:pPr indent="-368300" lvl="0" marL="457200" rtl="0">
              <a:spcBef>
                <a:spcPts val="0"/>
              </a:spcBef>
              <a:spcAft>
                <a:spcPts val="0"/>
              </a:spcAft>
              <a:buClr>
                <a:schemeClr val="dk1"/>
              </a:buClr>
              <a:buSzPct val="100000"/>
              <a:buFont typeface="Inconsolata"/>
              <a:buChar char="●"/>
            </a:pPr>
            <a:r>
              <a:rPr lang="en" sz="2200">
                <a:solidFill>
                  <a:schemeClr val="dk1"/>
                </a:solidFill>
              </a:rPr>
              <a:t>A m</a:t>
            </a:r>
            <a:r>
              <a:rPr lang="en" sz="2200">
                <a:solidFill>
                  <a:schemeClr val="dk1"/>
                </a:solidFill>
                <a:latin typeface="Inconsolata"/>
                <a:ea typeface="Inconsolata"/>
                <a:cs typeface="Inconsolata"/>
                <a:sym typeface="Inconsolata"/>
              </a:rPr>
              <a:t>etadata standards workshop</a:t>
            </a:r>
          </a:p>
          <a:p>
            <a:pPr indent="-368300" lvl="0" marL="457200" rtl="0">
              <a:spcBef>
                <a:spcPts val="0"/>
              </a:spcBef>
              <a:spcAft>
                <a:spcPts val="0"/>
              </a:spcAft>
              <a:buClr>
                <a:schemeClr val="dk1"/>
              </a:buClr>
              <a:buSzPct val="100000"/>
              <a:buFont typeface="Inconsolata"/>
              <a:buChar char="●"/>
            </a:pPr>
            <a:r>
              <a:rPr lang="en" sz="2200">
                <a:solidFill>
                  <a:schemeClr val="dk1"/>
                </a:solidFill>
              </a:rPr>
              <a:t>A P</a:t>
            </a:r>
            <a:r>
              <a:rPr lang="en" sz="2200">
                <a:solidFill>
                  <a:schemeClr val="dk1"/>
                </a:solidFill>
                <a:latin typeface="Inconsolata"/>
                <a:ea typeface="Inconsolata"/>
                <a:cs typeface="Inconsolata"/>
                <a:sym typeface="Inconsolata"/>
              </a:rPr>
              <a:t>CDM workshop</a:t>
            </a:r>
          </a:p>
          <a:p>
            <a:pPr lvl="0" rtl="0">
              <a:spcBef>
                <a:spcPts val="0"/>
              </a:spcBef>
              <a:spcAft>
                <a:spcPts val="0"/>
              </a:spcAft>
              <a:buNone/>
            </a:pPr>
            <a:r>
              <a:t/>
            </a:r>
            <a:endParaRPr sz="2200">
              <a:solidFill>
                <a:schemeClr val="dk1"/>
              </a:solidFill>
            </a:endParaRPr>
          </a:p>
          <a:p>
            <a:pPr lvl="0" rtl="0">
              <a:spcBef>
                <a:spcPts val="0"/>
              </a:spcBef>
              <a:spcAft>
                <a:spcPts val="0"/>
              </a:spcAft>
              <a:buNone/>
            </a:pPr>
            <a:r>
              <a:rPr lang="en" sz="2200">
                <a:solidFill>
                  <a:schemeClr val="dk1"/>
                </a:solidFill>
              </a:rPr>
              <a:t>... but </a:t>
            </a:r>
            <a:r>
              <a:rPr lang="en" sz="2200">
                <a:solidFill>
                  <a:schemeClr val="dk1"/>
                </a:solidFill>
                <a:latin typeface="Inconsolata"/>
                <a:ea typeface="Inconsolata"/>
                <a:cs typeface="Inconsolata"/>
                <a:sym typeface="Inconsolata"/>
              </a:rPr>
              <a:t>options exist for learning more about these topics!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02" name="Shape 202"/>
        <p:cNvGrpSpPr/>
        <p:nvPr/>
      </p:nvGrpSpPr>
      <p:grpSpPr>
        <a:xfrm>
          <a:off x="0" y="0"/>
          <a:ext cx="0" cy="0"/>
          <a:chOff x="0" y="0"/>
          <a:chExt cx="0" cy="0"/>
        </a:xfrm>
      </p:grpSpPr>
      <p:sp>
        <p:nvSpPr>
          <p:cNvPr id="203" name="Shape 203"/>
          <p:cNvSpPr txBox="1"/>
          <p:nvPr>
            <p:ph type="title"/>
          </p:nvPr>
        </p:nvSpPr>
        <p:spPr>
          <a:xfrm>
            <a:off x="311700" y="445025"/>
            <a:ext cx="8520600" cy="572700"/>
          </a:xfrm>
          <a:prstGeom prst="rect">
            <a:avLst/>
          </a:prstGeom>
        </p:spPr>
        <p:txBody>
          <a:bodyPr anchorCtr="0" anchor="t" bIns="91425" lIns="91425" rIns="91425" tIns="91425">
            <a:noAutofit/>
          </a:bodyPr>
          <a:lstStyle/>
          <a:p>
            <a:pPr lvl="0" algn="ctr">
              <a:spcBef>
                <a:spcPts val="0"/>
              </a:spcBef>
              <a:buNone/>
            </a:pPr>
            <a:r>
              <a:rPr b="1" lang="en">
                <a:latin typeface="Montserrat"/>
                <a:ea typeface="Montserrat"/>
                <a:cs typeface="Montserrat"/>
                <a:sym typeface="Montserrat"/>
              </a:rPr>
              <a:t>Now: </a:t>
            </a:r>
            <a:r>
              <a:rPr lang="en"/>
              <a:t>y</a:t>
            </a:r>
            <a:r>
              <a:rPr b="1" lang="en">
                <a:latin typeface="Montserrat"/>
                <a:ea typeface="Montserrat"/>
                <a:cs typeface="Montserrat"/>
                <a:sym typeface="Montserrat"/>
              </a:rPr>
              <a:t>our </a:t>
            </a:r>
            <a:r>
              <a:rPr lang="en"/>
              <a:t>g</a:t>
            </a:r>
            <a:r>
              <a:rPr b="1" lang="en">
                <a:latin typeface="Montserrat"/>
                <a:ea typeface="Montserrat"/>
                <a:cs typeface="Montserrat"/>
                <a:sym typeface="Montserrat"/>
              </a:rPr>
              <a:t>oals </a:t>
            </a:r>
            <a:r>
              <a:rPr lang="en"/>
              <a:t>f</a:t>
            </a:r>
            <a:r>
              <a:rPr b="1" lang="en">
                <a:latin typeface="Montserrat"/>
                <a:ea typeface="Montserrat"/>
                <a:cs typeface="Montserrat"/>
                <a:sym typeface="Montserrat"/>
              </a:rPr>
              <a:t>or this </a:t>
            </a:r>
            <a:r>
              <a:rPr lang="en"/>
              <a:t>w</a:t>
            </a:r>
            <a:r>
              <a:rPr b="1" lang="en">
                <a:latin typeface="Montserrat"/>
                <a:ea typeface="Montserrat"/>
                <a:cs typeface="Montserrat"/>
                <a:sym typeface="Montserrat"/>
              </a:rPr>
              <a:t>orkshop?</a:t>
            </a:r>
          </a:p>
        </p:txBody>
      </p:sp>
      <p:sp>
        <p:nvSpPr>
          <p:cNvPr id="204" name="Shape 20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a:spcBef>
                <a:spcPts val="0"/>
              </a:spcBef>
              <a:spcAft>
                <a:spcPts val="0"/>
              </a:spcAft>
              <a:buClr>
                <a:srgbClr val="000000"/>
              </a:buClr>
              <a:buSzPct val="100000"/>
              <a:buFont typeface="Inconsolata"/>
              <a:buChar char="●"/>
            </a:pPr>
            <a:r>
              <a:rPr lang="en" sz="2200">
                <a:solidFill>
                  <a:srgbClr val="000000"/>
                </a:solidFill>
                <a:latin typeface="Inconsolata"/>
                <a:ea typeface="Inconsolata"/>
                <a:cs typeface="Inconsolata"/>
                <a:sym typeface="Inconsolata"/>
              </a:rPr>
              <a:t>Why </a:t>
            </a:r>
            <a:r>
              <a:rPr lang="en" sz="2200">
                <a:solidFill>
                  <a:srgbClr val="000000"/>
                </a:solidFill>
              </a:rPr>
              <a:t>a</a:t>
            </a:r>
            <a:r>
              <a:rPr lang="en" sz="2200">
                <a:solidFill>
                  <a:srgbClr val="000000"/>
                </a:solidFill>
                <a:latin typeface="Inconsolata"/>
                <a:ea typeface="Inconsolata"/>
                <a:cs typeface="Inconsolata"/>
                <a:sym typeface="Inconsolata"/>
              </a:rPr>
              <a:t>re </a:t>
            </a:r>
            <a:r>
              <a:rPr lang="en" sz="2200">
                <a:solidFill>
                  <a:srgbClr val="000000"/>
                </a:solidFill>
              </a:rPr>
              <a:t>y</a:t>
            </a:r>
            <a:r>
              <a:rPr lang="en" sz="2200">
                <a:solidFill>
                  <a:srgbClr val="000000"/>
                </a:solidFill>
                <a:latin typeface="Inconsolata"/>
                <a:ea typeface="Inconsolata"/>
                <a:cs typeface="Inconsolata"/>
                <a:sym typeface="Inconsolata"/>
              </a:rPr>
              <a:t>ou </a:t>
            </a:r>
            <a:r>
              <a:rPr lang="en" sz="2200">
                <a:solidFill>
                  <a:srgbClr val="000000"/>
                </a:solidFill>
              </a:rPr>
              <a:t>a</a:t>
            </a:r>
            <a:r>
              <a:rPr lang="en" sz="2200">
                <a:solidFill>
                  <a:srgbClr val="000000"/>
                </a:solidFill>
                <a:latin typeface="Inconsolata"/>
                <a:ea typeface="Inconsolata"/>
                <a:cs typeface="Inconsolata"/>
                <a:sym typeface="Inconsolata"/>
              </a:rPr>
              <a:t>ttending </a:t>
            </a:r>
            <a:r>
              <a:rPr lang="en" sz="2200">
                <a:solidFill>
                  <a:srgbClr val="000000"/>
                </a:solidFill>
              </a:rPr>
              <a:t>t</a:t>
            </a:r>
            <a:r>
              <a:rPr lang="en" sz="2200">
                <a:solidFill>
                  <a:srgbClr val="000000"/>
                </a:solidFill>
                <a:latin typeface="Inconsolata"/>
                <a:ea typeface="Inconsolata"/>
                <a:cs typeface="Inconsolata"/>
                <a:sym typeface="Inconsolata"/>
              </a:rPr>
              <a:t>his </a:t>
            </a:r>
            <a:r>
              <a:rPr lang="en" sz="2200">
                <a:solidFill>
                  <a:srgbClr val="000000"/>
                </a:solidFill>
              </a:rPr>
              <a:t>w</a:t>
            </a:r>
            <a:r>
              <a:rPr lang="en" sz="2200">
                <a:solidFill>
                  <a:srgbClr val="000000"/>
                </a:solidFill>
                <a:latin typeface="Inconsolata"/>
                <a:ea typeface="Inconsolata"/>
                <a:cs typeface="Inconsolata"/>
                <a:sym typeface="Inconsolata"/>
              </a:rPr>
              <a:t>orkshop?</a:t>
            </a:r>
          </a:p>
          <a:p>
            <a:pPr indent="-368300" lvl="0" marL="457200">
              <a:spcBef>
                <a:spcPts val="0"/>
              </a:spcBef>
              <a:spcAft>
                <a:spcPts val="0"/>
              </a:spcAft>
              <a:buClr>
                <a:srgbClr val="000000"/>
              </a:buClr>
              <a:buSzPct val="100000"/>
              <a:buFont typeface="Inconsolata"/>
              <a:buChar char="●"/>
            </a:pPr>
            <a:r>
              <a:rPr lang="en" sz="2200">
                <a:solidFill>
                  <a:srgbClr val="000000"/>
                </a:solidFill>
                <a:latin typeface="Inconsolata"/>
                <a:ea typeface="Inconsolata"/>
                <a:cs typeface="Inconsolata"/>
                <a:sym typeface="Inconsolata"/>
              </a:rPr>
              <a:t>What </a:t>
            </a:r>
            <a:r>
              <a:rPr lang="en" sz="2200">
                <a:solidFill>
                  <a:srgbClr val="000000"/>
                </a:solidFill>
              </a:rPr>
              <a:t>a</a:t>
            </a:r>
            <a:r>
              <a:rPr lang="en" sz="2200">
                <a:solidFill>
                  <a:srgbClr val="000000"/>
                </a:solidFill>
                <a:latin typeface="Inconsolata"/>
                <a:ea typeface="Inconsolata"/>
                <a:cs typeface="Inconsolata"/>
                <a:sym typeface="Inconsolata"/>
              </a:rPr>
              <a:t>re </a:t>
            </a:r>
            <a:r>
              <a:rPr lang="en" sz="2200">
                <a:solidFill>
                  <a:srgbClr val="000000"/>
                </a:solidFill>
              </a:rPr>
              <a:t>y</a:t>
            </a:r>
            <a:r>
              <a:rPr lang="en" sz="2200">
                <a:solidFill>
                  <a:srgbClr val="000000"/>
                </a:solidFill>
                <a:latin typeface="Inconsolata"/>
                <a:ea typeface="Inconsolata"/>
                <a:cs typeface="Inconsolata"/>
                <a:sym typeface="Inconsolata"/>
              </a:rPr>
              <a:t>our </a:t>
            </a:r>
            <a:r>
              <a:rPr lang="en" sz="2200">
                <a:solidFill>
                  <a:srgbClr val="000000"/>
                </a:solidFill>
              </a:rPr>
              <a:t>g</a:t>
            </a:r>
            <a:r>
              <a:rPr lang="en" sz="2200">
                <a:solidFill>
                  <a:srgbClr val="000000"/>
                </a:solidFill>
                <a:latin typeface="Inconsolata"/>
                <a:ea typeface="Inconsolata"/>
                <a:cs typeface="Inconsolata"/>
                <a:sym typeface="Inconsolata"/>
              </a:rPr>
              <a:t>oals - </a:t>
            </a:r>
            <a:r>
              <a:rPr lang="en" sz="2200">
                <a:solidFill>
                  <a:srgbClr val="000000"/>
                </a:solidFill>
              </a:rPr>
              <a:t>i</a:t>
            </a:r>
            <a:r>
              <a:rPr lang="en" sz="2200">
                <a:solidFill>
                  <a:srgbClr val="000000"/>
                </a:solidFill>
                <a:latin typeface="Inconsolata"/>
                <a:ea typeface="Inconsolata"/>
                <a:cs typeface="Inconsolata"/>
                <a:sym typeface="Inconsolata"/>
              </a:rPr>
              <a:t>mmediate or </a:t>
            </a:r>
            <a:r>
              <a:rPr lang="en" sz="2200">
                <a:solidFill>
                  <a:srgbClr val="000000"/>
                </a:solidFill>
              </a:rPr>
              <a:t>l</a:t>
            </a:r>
            <a:r>
              <a:rPr lang="en" sz="2200">
                <a:solidFill>
                  <a:srgbClr val="000000"/>
                </a:solidFill>
                <a:latin typeface="Inconsolata"/>
                <a:ea typeface="Inconsolata"/>
                <a:cs typeface="Inconsolata"/>
                <a:sym typeface="Inconsolata"/>
              </a:rPr>
              <a:t>ong-</a:t>
            </a:r>
            <a:r>
              <a:rPr lang="en" sz="2200">
                <a:solidFill>
                  <a:srgbClr val="000000"/>
                </a:solidFill>
              </a:rPr>
              <a:t>t</a:t>
            </a:r>
            <a:r>
              <a:rPr lang="en" sz="2200">
                <a:solidFill>
                  <a:srgbClr val="000000"/>
                </a:solidFill>
                <a:latin typeface="Inconsolata"/>
                <a:ea typeface="Inconsolata"/>
                <a:cs typeface="Inconsolata"/>
                <a:sym typeface="Inconsolata"/>
              </a:rPr>
              <a:t>erm?</a:t>
            </a:r>
          </a:p>
          <a:p>
            <a:pPr indent="-368300" lvl="0" marL="457200" rtl="0">
              <a:spcBef>
                <a:spcPts val="0"/>
              </a:spcBef>
              <a:spcAft>
                <a:spcPts val="0"/>
              </a:spcAft>
              <a:buClr>
                <a:srgbClr val="000000"/>
              </a:buClr>
              <a:buSzPct val="100000"/>
              <a:buFont typeface="Inconsolata"/>
              <a:buChar char="●"/>
            </a:pPr>
            <a:r>
              <a:rPr lang="en" sz="2200">
                <a:solidFill>
                  <a:srgbClr val="000000"/>
                </a:solidFill>
                <a:latin typeface="Inconsolata"/>
                <a:ea typeface="Inconsolata"/>
                <a:cs typeface="Inconsolata"/>
                <a:sym typeface="Inconsolata"/>
              </a:rPr>
              <a:t>What</a:t>
            </a:r>
            <a:r>
              <a:rPr lang="en" sz="2200">
                <a:solidFill>
                  <a:srgbClr val="000000"/>
                </a:solidFill>
              </a:rPr>
              <a:t>'</a:t>
            </a:r>
            <a:r>
              <a:rPr lang="en" sz="2200">
                <a:solidFill>
                  <a:srgbClr val="000000"/>
                </a:solidFill>
                <a:latin typeface="Inconsolata"/>
                <a:ea typeface="Inconsolata"/>
                <a:cs typeface="Inconsolata"/>
                <a:sym typeface="Inconsolata"/>
              </a:rPr>
              <a:t>s </a:t>
            </a:r>
            <a:r>
              <a:rPr lang="en" sz="2200">
                <a:solidFill>
                  <a:srgbClr val="000000"/>
                </a:solidFill>
              </a:rPr>
              <a:t>y</a:t>
            </a:r>
            <a:r>
              <a:rPr lang="en" sz="2200">
                <a:solidFill>
                  <a:srgbClr val="000000"/>
                </a:solidFill>
                <a:latin typeface="Inconsolata"/>
                <a:ea typeface="Inconsolata"/>
                <a:cs typeface="Inconsolata"/>
                <a:sym typeface="Inconsolata"/>
              </a:rPr>
              <a:t>our </a:t>
            </a:r>
            <a:r>
              <a:rPr lang="en" sz="2200">
                <a:solidFill>
                  <a:srgbClr val="000000"/>
                </a:solidFill>
              </a:rPr>
              <a:t>l</a:t>
            </a:r>
            <a:r>
              <a:rPr lang="en" sz="2200">
                <a:solidFill>
                  <a:srgbClr val="000000"/>
                </a:solidFill>
                <a:latin typeface="Inconsolata"/>
                <a:ea typeface="Inconsolata"/>
                <a:cs typeface="Inconsolata"/>
                <a:sym typeface="Inconsolata"/>
              </a:rPr>
              <a:t>evel of </a:t>
            </a:r>
            <a:r>
              <a:rPr lang="en" sz="2200">
                <a:solidFill>
                  <a:srgbClr val="000000"/>
                </a:solidFill>
              </a:rPr>
              <a:t>c</a:t>
            </a:r>
            <a:r>
              <a:rPr lang="en" sz="2200">
                <a:solidFill>
                  <a:srgbClr val="000000"/>
                </a:solidFill>
                <a:latin typeface="Inconsolata"/>
                <a:ea typeface="Inconsolata"/>
                <a:cs typeface="Inconsolata"/>
                <a:sym typeface="Inconsolata"/>
              </a:rPr>
              <a:t>omfort </a:t>
            </a:r>
            <a:r>
              <a:rPr lang="en" sz="2200">
                <a:solidFill>
                  <a:srgbClr val="000000"/>
                </a:solidFill>
              </a:rPr>
              <a:t>and e</a:t>
            </a:r>
            <a:r>
              <a:rPr lang="en" sz="2200">
                <a:solidFill>
                  <a:srgbClr val="000000"/>
                </a:solidFill>
                <a:latin typeface="Inconsolata"/>
                <a:ea typeface="Inconsolata"/>
                <a:cs typeface="Inconsolata"/>
                <a:sym typeface="Inconsolata"/>
              </a:rPr>
              <a:t>xperience with </a:t>
            </a:r>
            <a:r>
              <a:rPr lang="en" sz="2200">
                <a:solidFill>
                  <a:srgbClr val="000000"/>
                </a:solidFill>
              </a:rPr>
              <a:t>d</a:t>
            </a:r>
            <a:r>
              <a:rPr lang="en" sz="2200">
                <a:solidFill>
                  <a:srgbClr val="000000"/>
                </a:solidFill>
                <a:latin typeface="Inconsolata"/>
                <a:ea typeface="Inconsolata"/>
                <a:cs typeface="Inconsolata"/>
                <a:sym typeface="Inconsolata"/>
              </a:rPr>
              <a:t>ata </a:t>
            </a:r>
            <a:r>
              <a:rPr lang="en" sz="2200">
                <a:solidFill>
                  <a:srgbClr val="000000"/>
                </a:solidFill>
              </a:rPr>
              <a:t>m</a:t>
            </a:r>
            <a:r>
              <a:rPr lang="en" sz="2200">
                <a:solidFill>
                  <a:srgbClr val="000000"/>
                </a:solidFill>
                <a:latin typeface="Inconsolata"/>
                <a:ea typeface="Inconsolata"/>
                <a:cs typeface="Inconsolata"/>
                <a:sym typeface="Inconsolata"/>
              </a:rPr>
              <a:t>odeling?</a:t>
            </a:r>
          </a:p>
          <a:p>
            <a:pPr lvl="0" rtl="0">
              <a:spcBef>
                <a:spcPts val="0"/>
              </a:spcBef>
              <a:spcAft>
                <a:spcPts val="0"/>
              </a:spcAft>
              <a:buNone/>
            </a:pPr>
            <a:r>
              <a:t/>
            </a:r>
            <a:endParaRPr sz="2200">
              <a:solidFill>
                <a:srgbClr val="000000"/>
              </a:solidFill>
            </a:endParaRPr>
          </a:p>
          <a:p>
            <a:pPr lvl="0" rtl="0">
              <a:spcBef>
                <a:spcPts val="0"/>
              </a:spcBef>
              <a:spcAft>
                <a:spcPts val="0"/>
              </a:spcAft>
              <a:buClr>
                <a:schemeClr val="dk1"/>
              </a:buClr>
              <a:buSzPct val="50000"/>
              <a:buFont typeface="Arial"/>
              <a:buNone/>
            </a:pPr>
            <a:r>
              <a:rPr lang="en" sz="2200">
                <a:solidFill>
                  <a:schemeClr val="dk1"/>
                </a:solidFill>
              </a:rPr>
              <a:t>We want to capture your goals, return to them throughout the workshop &amp; going forward - feel free to add to responses to the shared notes.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08" name="Shape 208"/>
        <p:cNvGrpSpPr/>
        <p:nvPr/>
      </p:nvGrpSpPr>
      <p:grpSpPr>
        <a:xfrm>
          <a:off x="0" y="0"/>
          <a:ext cx="0" cy="0"/>
          <a:chOff x="0" y="0"/>
          <a:chExt cx="0" cy="0"/>
        </a:xfrm>
      </p:grpSpPr>
      <p:sp>
        <p:nvSpPr>
          <p:cNvPr id="209" name="Shape 209"/>
          <p:cNvSpPr txBox="1"/>
          <p:nvPr>
            <p:ph type="title"/>
          </p:nvPr>
        </p:nvSpPr>
        <p:spPr>
          <a:xfrm>
            <a:off x="490250" y="450150"/>
            <a:ext cx="6367800" cy="4365000"/>
          </a:xfrm>
          <a:prstGeom prst="rect">
            <a:avLst/>
          </a:prstGeom>
        </p:spPr>
        <p:txBody>
          <a:bodyPr anchorCtr="0" anchor="ctr" bIns="91425" lIns="91425" rIns="91425" tIns="91425">
            <a:noAutofit/>
          </a:bodyPr>
          <a:lstStyle/>
          <a:p>
            <a:pPr lvl="0" rtl="0" algn="l">
              <a:spcBef>
                <a:spcPts val="0"/>
              </a:spcBef>
              <a:buClr>
                <a:schemeClr val="dk1"/>
              </a:buClr>
              <a:buSzPct val="25000"/>
              <a:buFont typeface="Arial"/>
              <a:buNone/>
            </a:pPr>
            <a:r>
              <a:rPr lang="en"/>
              <a:t>Introduction to Data Modeling</a:t>
            </a:r>
          </a:p>
          <a:p>
            <a:pPr lvl="0" rtl="0" algn="l">
              <a:spcBef>
                <a:spcPts val="0"/>
              </a:spcBef>
              <a:buClr>
                <a:schemeClr val="dk1"/>
              </a:buClr>
              <a:buSzPct val="25000"/>
              <a:buFont typeface="Arial"/>
              <a:buNone/>
            </a:pPr>
            <a:r>
              <a:t/>
            </a:r>
            <a:endParaRPr/>
          </a:p>
          <a:p>
            <a:pPr lvl="0" rtl="0" algn="l">
              <a:spcBef>
                <a:spcPts val="0"/>
              </a:spcBef>
              <a:buClr>
                <a:srgbClr val="000000"/>
              </a:buClr>
              <a:buSzPct val="36666"/>
              <a:buFont typeface="Arial"/>
              <a:buNone/>
            </a:pPr>
            <a:r>
              <a:rPr lang="en" sz="3000"/>
              <a:t>What is it &amp; why do it?</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13" name="Shape 213"/>
        <p:cNvGrpSpPr/>
        <p:nvPr/>
      </p:nvGrpSpPr>
      <p:grpSpPr>
        <a:xfrm>
          <a:off x="0" y="0"/>
          <a:ext cx="0" cy="0"/>
          <a:chOff x="0" y="0"/>
          <a:chExt cx="0" cy="0"/>
        </a:xfrm>
      </p:grpSpPr>
      <p:pic>
        <p:nvPicPr>
          <p:cNvPr descr="artificial-intelligence.jpg" id="214" name="Shape 214"/>
          <p:cNvPicPr preferRelativeResize="0"/>
          <p:nvPr/>
        </p:nvPicPr>
        <p:blipFill>
          <a:blip r:embed="rId3">
            <a:alphaModFix/>
          </a:blip>
          <a:stretch>
            <a:fillRect/>
          </a:stretch>
        </p:blipFill>
        <p:spPr>
          <a:xfrm>
            <a:off x="-550699" y="-40424"/>
            <a:ext cx="10245400" cy="7235800"/>
          </a:xfrm>
          <a:prstGeom prst="rect">
            <a:avLst/>
          </a:prstGeom>
          <a:noFill/>
          <a:ln>
            <a:noFill/>
          </a:ln>
        </p:spPr>
      </p:pic>
      <p:sp>
        <p:nvSpPr>
          <p:cNvPr id="215" name="Shape 215"/>
          <p:cNvSpPr txBox="1"/>
          <p:nvPr>
            <p:ph type="title"/>
          </p:nvPr>
        </p:nvSpPr>
        <p:spPr>
          <a:xfrm>
            <a:off x="311700" y="368825"/>
            <a:ext cx="8520600" cy="572700"/>
          </a:xfrm>
          <a:prstGeom prst="rect">
            <a:avLst/>
          </a:prstGeom>
          <a:noFill/>
          <a:ln>
            <a:noFill/>
          </a:ln>
        </p:spPr>
        <p:txBody>
          <a:bodyPr anchorCtr="0" anchor="t" bIns="91425" lIns="91425" rIns="91425" tIns="91425">
            <a:noAutofit/>
          </a:bodyPr>
          <a:lstStyle/>
          <a:p>
            <a:pPr lvl="0">
              <a:spcBef>
                <a:spcPts val="0"/>
              </a:spcBef>
              <a:buNone/>
            </a:pPr>
            <a:r>
              <a:rPr lang="en">
                <a:solidFill>
                  <a:schemeClr val="lt2"/>
                </a:solidFill>
              </a:rPr>
              <a:t>What Do Systems Know?</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Does a Fax Machine Know?</a:t>
            </a:r>
          </a:p>
        </p:txBody>
      </p:sp>
      <p:pic>
        <p:nvPicPr>
          <p:cNvPr id="221" name="Shape 221"/>
          <p:cNvPicPr preferRelativeResize="0"/>
          <p:nvPr/>
        </p:nvPicPr>
        <p:blipFill>
          <a:blip r:embed="rId3">
            <a:alphaModFix/>
          </a:blip>
          <a:stretch>
            <a:fillRect/>
          </a:stretch>
        </p:blipFill>
        <p:spPr>
          <a:xfrm>
            <a:off x="1672524" y="1076100"/>
            <a:ext cx="5798947" cy="3850874"/>
          </a:xfrm>
          <a:prstGeom prst="rect">
            <a:avLst/>
          </a:prstGeom>
          <a:noFill/>
          <a:ln>
            <a:noFill/>
          </a:ln>
        </p:spPr>
      </p:pic>
      <p:sp>
        <p:nvSpPr>
          <p:cNvPr id="222" name="Shape 222"/>
          <p:cNvSpPr txBox="1"/>
          <p:nvPr/>
        </p:nvSpPr>
        <p:spPr>
          <a:xfrm>
            <a:off x="2352000" y="4900650"/>
            <a:ext cx="4440000" cy="243000"/>
          </a:xfrm>
          <a:prstGeom prst="rect">
            <a:avLst/>
          </a:prstGeom>
          <a:noFill/>
          <a:ln>
            <a:noFill/>
          </a:ln>
        </p:spPr>
        <p:txBody>
          <a:bodyPr anchorCtr="0" anchor="t" bIns="91425" lIns="91425" rIns="91425" tIns="91425">
            <a:noAutofit/>
          </a:bodyPr>
          <a:lstStyle/>
          <a:p>
            <a:pPr lvl="0">
              <a:spcBef>
                <a:spcPts val="0"/>
              </a:spcBef>
              <a:buNone/>
            </a:pPr>
            <a:r>
              <a:rPr lang="en" sz="1000">
                <a:latin typeface="Consolas"/>
                <a:ea typeface="Consolas"/>
                <a:cs typeface="Consolas"/>
                <a:sym typeface="Consolas"/>
              </a:rPr>
              <a:t>CC-BY 2.0 </a:t>
            </a:r>
            <a:r>
              <a:rPr lang="en" sz="1000" u="sng">
                <a:solidFill>
                  <a:schemeClr val="hlink"/>
                </a:solidFill>
                <a:latin typeface="Consolas"/>
                <a:ea typeface="Consolas"/>
                <a:cs typeface="Consolas"/>
                <a:sym typeface="Consolas"/>
                <a:hlinkClick r:id="rId4"/>
              </a:rPr>
              <a:t>https://www.flickr.com/photos/itupictures/</a:t>
            </a:r>
            <a:r>
              <a:rPr lang="en" sz="1000">
                <a:latin typeface="Consolas"/>
                <a:ea typeface="Consolas"/>
                <a:cs typeface="Consolas"/>
                <a:sym typeface="Consolas"/>
              </a:rPr>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Questions for Modelers</a:t>
            </a:r>
          </a:p>
        </p:txBody>
      </p:sp>
      <p:sp>
        <p:nvSpPr>
          <p:cNvPr id="228" name="Shape 22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spcAft>
                <a:spcPts val="1000"/>
              </a:spcAft>
              <a:buSzPct val="100000"/>
            </a:pPr>
            <a:r>
              <a:rPr lang="en" sz="2400"/>
              <a:t>What things/kinds of thing does the system work with?</a:t>
            </a:r>
          </a:p>
          <a:p>
            <a:pPr indent="-381000" lvl="0" marL="457200" rtl="0">
              <a:spcBef>
                <a:spcPts val="0"/>
              </a:spcBef>
              <a:spcAft>
                <a:spcPts val="1000"/>
              </a:spcAft>
              <a:buSzPct val="100000"/>
            </a:pPr>
            <a:r>
              <a:rPr lang="en" sz="2400"/>
              <a:t>What functions/actions does it perform?</a:t>
            </a:r>
          </a:p>
          <a:p>
            <a:pPr indent="-381000" lvl="0" marL="457200" rtl="0">
              <a:spcBef>
                <a:spcPts val="0"/>
              </a:spcBef>
              <a:spcAft>
                <a:spcPts val="1000"/>
              </a:spcAft>
              <a:buSzPct val="100000"/>
            </a:pPr>
            <a:r>
              <a:rPr lang="en" sz="2400"/>
              <a:t>What does it remember?</a:t>
            </a:r>
          </a:p>
          <a:p>
            <a:pPr indent="-381000" lvl="0" marL="457200" rtl="0">
              <a:spcBef>
                <a:spcPts val="0"/>
              </a:spcBef>
              <a:spcAft>
                <a:spcPts val="1000"/>
              </a:spcAft>
              <a:buSzPct val="100000"/>
            </a:pPr>
            <a:r>
              <a:rPr lang="en" sz="2400"/>
              <a:t>What does it need to be able to tell its users?</a:t>
            </a:r>
          </a:p>
          <a:p>
            <a:pPr indent="-381000" lvl="0" marL="457200">
              <a:spcBef>
                <a:spcPts val="0"/>
              </a:spcBef>
              <a:spcAft>
                <a:spcPts val="1000"/>
              </a:spcAft>
              <a:buSzPct val="100000"/>
            </a:pPr>
            <a:r>
              <a:rPr lang="en" sz="2400"/>
              <a:t>How do the answers change as the system does its work?</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Questions for Modelers</a:t>
            </a:r>
          </a:p>
        </p:txBody>
      </p:sp>
      <p:sp>
        <p:nvSpPr>
          <p:cNvPr id="234" name="Shape 234"/>
          <p:cNvSpPr txBox="1"/>
          <p:nvPr>
            <p:ph idx="1" type="body"/>
          </p:nvPr>
        </p:nvSpPr>
        <p:spPr>
          <a:xfrm>
            <a:off x="311700" y="1152475"/>
            <a:ext cx="8520600" cy="3416400"/>
          </a:xfrm>
          <a:prstGeom prst="rect">
            <a:avLst/>
          </a:prstGeom>
        </p:spPr>
        <p:txBody>
          <a:bodyPr anchorCtr="0" anchor="ctr" bIns="91425" lIns="91425" rIns="91425" tIns="91425">
            <a:noAutofit/>
          </a:bodyPr>
          <a:lstStyle/>
          <a:p>
            <a:pPr lvl="0" rtl="0" algn="ctr">
              <a:spcBef>
                <a:spcPts val="0"/>
              </a:spcBef>
              <a:buNone/>
            </a:pPr>
            <a:r>
              <a:rPr i="1" lang="en" sz="3600">
                <a:latin typeface="Montserrat"/>
                <a:ea typeface="Montserrat"/>
                <a:cs typeface="Montserrat"/>
                <a:sym typeface="Montserrat"/>
              </a:rPr>
              <a:t>What is the domain?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129" name="Shape 129"/>
        <p:cNvGrpSpPr/>
        <p:nvPr/>
      </p:nvGrpSpPr>
      <p:grpSpPr>
        <a:xfrm>
          <a:off x="0" y="0"/>
          <a:ext cx="0" cy="0"/>
          <a:chOff x="0" y="0"/>
          <a:chExt cx="0" cy="0"/>
        </a:xfrm>
      </p:grpSpPr>
      <p:sp>
        <p:nvSpPr>
          <p:cNvPr id="130" name="Shape 130"/>
          <p:cNvSpPr txBox="1"/>
          <p:nvPr>
            <p:ph type="title"/>
          </p:nvPr>
        </p:nvSpPr>
        <p:spPr>
          <a:xfrm>
            <a:off x="311700" y="216425"/>
            <a:ext cx="8520600" cy="572700"/>
          </a:xfrm>
          <a:prstGeom prst="rect">
            <a:avLst/>
          </a:prstGeom>
        </p:spPr>
        <p:txBody>
          <a:bodyPr anchorCtr="0" anchor="t" bIns="91425" lIns="91425" rIns="91425" tIns="91425">
            <a:noAutofit/>
          </a:bodyPr>
          <a:lstStyle/>
          <a:p>
            <a:pPr lvl="0" algn="ctr">
              <a:spcBef>
                <a:spcPts val="0"/>
              </a:spcBef>
              <a:buNone/>
            </a:pPr>
            <a:r>
              <a:rPr b="1" lang="en">
                <a:latin typeface="Montserrat"/>
                <a:ea typeface="Montserrat"/>
                <a:cs typeface="Montserrat"/>
                <a:sym typeface="Montserrat"/>
              </a:rPr>
              <a:t>Your Fearless Facilitators</a:t>
            </a:r>
          </a:p>
        </p:txBody>
      </p:sp>
      <p:sp>
        <p:nvSpPr>
          <p:cNvPr id="131" name="Shape 131"/>
          <p:cNvSpPr txBox="1"/>
          <p:nvPr>
            <p:ph idx="1" type="body"/>
          </p:nvPr>
        </p:nvSpPr>
        <p:spPr>
          <a:xfrm>
            <a:off x="274850" y="789125"/>
            <a:ext cx="8615700" cy="4135200"/>
          </a:xfrm>
          <a:prstGeom prst="rect">
            <a:avLst/>
          </a:prstGeom>
        </p:spPr>
        <p:txBody>
          <a:bodyPr anchorCtr="0" anchor="t" bIns="91425" lIns="91425" rIns="91425" tIns="91425">
            <a:noAutofit/>
          </a:bodyPr>
          <a:lstStyle/>
          <a:p>
            <a:pPr lvl="0" rtl="0">
              <a:spcBef>
                <a:spcPts val="0"/>
              </a:spcBef>
              <a:buNone/>
            </a:pPr>
            <a:r>
              <a:rPr b="1" lang="en" sz="2600">
                <a:solidFill>
                  <a:srgbClr val="434343"/>
                </a:solidFill>
              </a:rPr>
              <a:t>Julie</a:t>
            </a:r>
            <a:br>
              <a:rPr lang="en" sz="2400">
                <a:solidFill>
                  <a:srgbClr val="434343"/>
                </a:solidFill>
              </a:rPr>
            </a:br>
            <a:r>
              <a:rPr lang="en" sz="2400">
                <a:solidFill>
                  <a:srgbClr val="434343"/>
                </a:solidFill>
              </a:rPr>
              <a:t> </a:t>
            </a:r>
            <a:r>
              <a:rPr lang="en">
                <a:solidFill>
                  <a:srgbClr val="434343"/>
                </a:solidFill>
              </a:rPr>
              <a:t>Metadata Analyst at Indiana University, @jlhardes</a:t>
            </a:r>
          </a:p>
          <a:p>
            <a:pPr lvl="0" rtl="0">
              <a:spcBef>
                <a:spcPts val="0"/>
              </a:spcBef>
              <a:buNone/>
            </a:pPr>
            <a:r>
              <a:rPr b="1" lang="en" sz="2600">
                <a:solidFill>
                  <a:srgbClr val="434343"/>
                </a:solidFill>
              </a:rPr>
              <a:t>Christina</a:t>
            </a:r>
            <a:br>
              <a:rPr lang="en" sz="2400">
                <a:solidFill>
                  <a:srgbClr val="434343"/>
                </a:solidFill>
              </a:rPr>
            </a:br>
            <a:r>
              <a:rPr lang="en" sz="1800">
                <a:solidFill>
                  <a:srgbClr val="434343"/>
                </a:solidFill>
              </a:rPr>
              <a:t> </a:t>
            </a:r>
            <a:r>
              <a:rPr lang="en">
                <a:solidFill>
                  <a:srgbClr val="434343"/>
                </a:solidFill>
              </a:rPr>
              <a:t>Works on Metadata at Cornell, @cm_harlow</a:t>
            </a:r>
          </a:p>
          <a:p>
            <a:pPr lvl="0" rtl="0">
              <a:spcBef>
                <a:spcPts val="0"/>
              </a:spcBef>
              <a:buNone/>
            </a:pPr>
            <a:r>
              <a:rPr b="1" lang="en" sz="2600">
                <a:solidFill>
                  <a:srgbClr val="434343"/>
                </a:solidFill>
              </a:rPr>
              <a:t>Tom</a:t>
            </a:r>
            <a:br>
              <a:rPr lang="en" sz="2400">
                <a:solidFill>
                  <a:srgbClr val="434343"/>
                </a:solidFill>
              </a:rPr>
            </a:br>
            <a:r>
              <a:rPr lang="en" sz="2400">
                <a:solidFill>
                  <a:srgbClr val="434343"/>
                </a:solidFill>
              </a:rPr>
              <a:t> </a:t>
            </a:r>
            <a:r>
              <a:rPr lang="en">
                <a:solidFill>
                  <a:srgbClr val="434343"/>
                </a:solidFill>
              </a:rPr>
              <a:t>Ph.D. Student at University of Wash. iSchool; DCE, @no_reply</a:t>
            </a:r>
          </a:p>
          <a:p>
            <a:pPr lvl="0">
              <a:spcBef>
                <a:spcPts val="0"/>
              </a:spcBef>
              <a:buNone/>
            </a:pPr>
            <a:r>
              <a:rPr b="1" lang="en" sz="2600">
                <a:solidFill>
                  <a:srgbClr val="434343"/>
                </a:solidFill>
              </a:rPr>
              <a:t>Mark</a:t>
            </a:r>
            <a:br>
              <a:rPr lang="en" sz="2400">
                <a:solidFill>
                  <a:srgbClr val="434343"/>
                </a:solidFill>
              </a:rPr>
            </a:br>
            <a:r>
              <a:rPr lang="en" sz="1800">
                <a:solidFill>
                  <a:srgbClr val="434343"/>
                </a:solidFill>
              </a:rPr>
              <a:t> </a:t>
            </a:r>
            <a:r>
              <a:rPr lang="en">
                <a:solidFill>
                  <a:srgbClr val="434343"/>
                </a:solidFill>
              </a:rPr>
              <a:t>Collaboration &amp; Interoperability Architect, Stanford @anarchivist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38" name="Shape 238"/>
        <p:cNvGrpSpPr/>
        <p:nvPr/>
      </p:nvGrpSpPr>
      <p:grpSpPr>
        <a:xfrm>
          <a:off x="0" y="0"/>
          <a:ext cx="0" cy="0"/>
          <a:chOff x="0" y="0"/>
          <a:chExt cx="0" cy="0"/>
        </a:xfrm>
      </p:grpSpPr>
      <p:sp>
        <p:nvSpPr>
          <p:cNvPr id="239" name="Shape 23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Where is the Knowledge?</a:t>
            </a:r>
          </a:p>
        </p:txBody>
      </p:sp>
      <p:sp>
        <p:nvSpPr>
          <p:cNvPr id="240" name="Shape 240"/>
          <p:cNvSpPr txBox="1"/>
          <p:nvPr>
            <p:ph idx="1" type="body"/>
          </p:nvPr>
        </p:nvSpPr>
        <p:spPr>
          <a:xfrm>
            <a:off x="311700" y="1152475"/>
            <a:ext cx="8520600" cy="3418200"/>
          </a:xfrm>
          <a:prstGeom prst="rect">
            <a:avLst/>
          </a:prstGeom>
        </p:spPr>
        <p:txBody>
          <a:bodyPr anchorCtr="0" anchor="t" bIns="91425" lIns="91425" rIns="91425" tIns="91425">
            <a:noAutofit/>
          </a:bodyPr>
          <a:lstStyle/>
          <a:p>
            <a:pPr indent="-368300" lvl="0" marL="457200" marR="0" rtl="0" algn="l">
              <a:lnSpc>
                <a:spcPct val="115000"/>
              </a:lnSpc>
              <a:spcBef>
                <a:spcPts val="0"/>
              </a:spcBef>
              <a:spcAft>
                <a:spcPts val="1600"/>
              </a:spcAft>
              <a:buClr>
                <a:srgbClr val="434343"/>
              </a:buClr>
              <a:buSzPct val="100000"/>
            </a:pPr>
            <a:r>
              <a:rPr lang="en" sz="2200">
                <a:solidFill>
                  <a:srgbClr val="434343"/>
                </a:solidFill>
              </a:rPr>
              <a:t>Database &amp; System State</a:t>
            </a:r>
          </a:p>
          <a:p>
            <a:pPr indent="-368300" lvl="1" marL="914400" marR="0" rtl="0" algn="l">
              <a:lnSpc>
                <a:spcPct val="115000"/>
              </a:lnSpc>
              <a:spcBef>
                <a:spcPts val="0"/>
              </a:spcBef>
              <a:spcAft>
                <a:spcPts val="1000"/>
              </a:spcAft>
              <a:buClr>
                <a:srgbClr val="434343"/>
              </a:buClr>
              <a:buSzPct val="100000"/>
            </a:pPr>
            <a:r>
              <a:rPr lang="en" sz="2200">
                <a:solidFill>
                  <a:srgbClr val="434343"/>
                </a:solidFill>
              </a:rPr>
              <a:t>Long term storage, in-memory representations.</a:t>
            </a:r>
          </a:p>
          <a:p>
            <a:pPr indent="-368300" lvl="0" marL="457200" marR="0" rtl="0" algn="l">
              <a:lnSpc>
                <a:spcPct val="115000"/>
              </a:lnSpc>
              <a:spcBef>
                <a:spcPts val="0"/>
              </a:spcBef>
              <a:spcAft>
                <a:spcPts val="1600"/>
              </a:spcAft>
              <a:buClr>
                <a:srgbClr val="434343"/>
              </a:buClr>
              <a:buSzPct val="100000"/>
            </a:pPr>
            <a:r>
              <a:rPr lang="en" sz="2200">
                <a:solidFill>
                  <a:srgbClr val="434343"/>
                </a:solidFill>
              </a:rPr>
              <a:t>Code</a:t>
            </a:r>
          </a:p>
          <a:p>
            <a:pPr indent="-368300" lvl="1" marL="914400" marR="0" rtl="0" algn="l">
              <a:lnSpc>
                <a:spcPct val="115000"/>
              </a:lnSpc>
              <a:spcBef>
                <a:spcPts val="0"/>
              </a:spcBef>
              <a:spcAft>
                <a:spcPts val="1000"/>
              </a:spcAft>
              <a:buClr>
                <a:srgbClr val="434343"/>
              </a:buClr>
              <a:buSzPct val="100000"/>
            </a:pPr>
            <a:r>
              <a:rPr lang="en" sz="2200">
                <a:solidFill>
                  <a:srgbClr val="434343"/>
                </a:solidFill>
              </a:rPr>
              <a:t>OO Models, other code that handles data.</a:t>
            </a:r>
          </a:p>
          <a:p>
            <a:pPr indent="-368300" lvl="0" marL="457200" marR="0" rtl="0" algn="l">
              <a:lnSpc>
                <a:spcPct val="115000"/>
              </a:lnSpc>
              <a:spcBef>
                <a:spcPts val="0"/>
              </a:spcBef>
              <a:spcAft>
                <a:spcPts val="1600"/>
              </a:spcAft>
              <a:buClr>
                <a:srgbClr val="434343"/>
              </a:buClr>
              <a:buSzPct val="100000"/>
            </a:pPr>
            <a:r>
              <a:rPr lang="en" sz="2200">
                <a:solidFill>
                  <a:srgbClr val="434343"/>
                </a:solidFill>
              </a:rPr>
              <a:t>Serializations</a:t>
            </a:r>
          </a:p>
          <a:p>
            <a:pPr indent="-368300" lvl="1" marL="914400" marR="0" rtl="0" algn="l">
              <a:lnSpc>
                <a:spcPct val="115000"/>
              </a:lnSpc>
              <a:spcBef>
                <a:spcPts val="0"/>
              </a:spcBef>
              <a:spcAft>
                <a:spcPts val="1000"/>
              </a:spcAft>
              <a:buClr>
                <a:srgbClr val="434343"/>
              </a:buClr>
              <a:buSzPct val="100000"/>
            </a:pPr>
            <a:r>
              <a:rPr lang="en" sz="2200">
                <a:solidFill>
                  <a:srgbClr val="434343"/>
                </a:solidFill>
              </a:rPr>
              <a:t>Output for interchange, etc…</a:t>
            </a:r>
          </a:p>
          <a:p>
            <a:pPr indent="-368300" lvl="0" marL="457200" rtl="0">
              <a:spcBef>
                <a:spcPts val="0"/>
              </a:spcBef>
              <a:buClr>
                <a:srgbClr val="434343"/>
              </a:buClr>
              <a:buSzPct val="100000"/>
            </a:pPr>
            <a:r>
              <a:rPr lang="en" sz="2200">
                <a:solidFill>
                  <a:srgbClr val="434343"/>
                </a:solidFill>
              </a:rPr>
              <a:t>Design Documents</a:t>
            </a:r>
          </a:p>
          <a:p>
            <a:pPr indent="-368300" lvl="1" marL="914400" rtl="0">
              <a:spcBef>
                <a:spcPts val="0"/>
              </a:spcBef>
              <a:buClr>
                <a:srgbClr val="434343"/>
              </a:buClr>
              <a:buSzPct val="100000"/>
            </a:pPr>
            <a:r>
              <a:rPr lang="en" sz="2200">
                <a:solidFill>
                  <a:srgbClr val="434343"/>
                </a:solidFill>
              </a:rPr>
              <a:t>Diagrams, Descriptions, UML, etc…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Where is the Knowledge?</a:t>
            </a:r>
          </a:p>
        </p:txBody>
      </p:sp>
      <p:sp>
        <p:nvSpPr>
          <p:cNvPr id="246" name="Shape 24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2600"/>
              <a:t>‘Every information system embodies a conceptual schema. Without a conceptual schema, a system could not perform any useful function…</a:t>
            </a:r>
            <a:r>
              <a:rPr lang="en" sz="2600"/>
              <a:t> </a:t>
            </a:r>
            <a:r>
              <a:rPr i="1" lang="en" sz="2600"/>
              <a:t>The only available options are to explicitly define the schema or to have it in the minds of the designers.</a:t>
            </a:r>
            <a:r>
              <a:rPr lang="en" sz="2600"/>
              <a:t>’</a:t>
            </a:r>
          </a:p>
          <a:p>
            <a:pPr lvl="0" algn="r">
              <a:spcBef>
                <a:spcPts val="0"/>
              </a:spcBef>
              <a:buClr>
                <a:schemeClr val="dk1"/>
              </a:buClr>
              <a:buSzPct val="78571"/>
              <a:buFont typeface="Arial"/>
              <a:buNone/>
            </a:pPr>
            <a:r>
              <a:rPr lang="en" sz="1400"/>
              <a:t> - Conceptual Modeling of Information Systems. p. 21</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50" name="Shape 250"/>
        <p:cNvGrpSpPr/>
        <p:nvPr/>
      </p:nvGrpSpPr>
      <p:grpSpPr>
        <a:xfrm>
          <a:off x="0" y="0"/>
          <a:ext cx="0" cy="0"/>
          <a:chOff x="0" y="0"/>
          <a:chExt cx="0" cy="0"/>
        </a:xfrm>
      </p:grpSpPr>
      <p:sp>
        <p:nvSpPr>
          <p:cNvPr id="251" name="Shape 251"/>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sz="4200"/>
              <a:t>Defining “Data Model”</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Abstract Syntax</a:t>
            </a:r>
          </a:p>
        </p:txBody>
      </p:sp>
      <p:sp>
        <p:nvSpPr>
          <p:cNvPr id="257" name="Shape 25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b="1" i="1" lang="en" sz="3000"/>
              <a:t>Data Type</a:t>
            </a:r>
          </a:p>
          <a:p>
            <a:pPr lvl="0" rtl="0">
              <a:spcBef>
                <a:spcPts val="0"/>
              </a:spcBef>
              <a:spcAft>
                <a:spcPts val="1000"/>
              </a:spcAft>
              <a:buNone/>
            </a:pPr>
            <a:r>
              <a:rPr lang="en" sz="1800"/>
              <a:t>Captures structure outside the context of a representation.</a:t>
            </a:r>
          </a:p>
          <a:p>
            <a:pPr lvl="0" rtl="0">
              <a:spcBef>
                <a:spcPts val="0"/>
              </a:spcBef>
              <a:buNone/>
            </a:pPr>
            <a:r>
              <a:rPr lang="en" sz="1800"/>
              <a:t>E.g. RDF “Data Model”:</a:t>
            </a:r>
          </a:p>
          <a:p>
            <a:pPr lvl="0" rtl="0">
              <a:spcBef>
                <a:spcPts val="0"/>
              </a:spcBef>
              <a:buNone/>
            </a:pPr>
            <a:r>
              <a:rPr lang="en" sz="1800"/>
              <a:t>‘</a:t>
            </a:r>
            <a:r>
              <a:rPr i="1" lang="en" sz="1800"/>
              <a:t>This document defines an abstract syntax (a data model) which serves to link all RDF-based languages and specifications. The abstract syntax has two key data structures: RDF graphs are sets of subject-predicate-object triples, where the elements may be IRIs, blank nodes, or datatyped literals.</a:t>
            </a:r>
            <a:r>
              <a:rPr lang="en" sz="1800"/>
              <a:t>’</a:t>
            </a:r>
          </a:p>
          <a:p>
            <a:pPr lvl="0" rtl="0" algn="r">
              <a:spcBef>
                <a:spcPts val="0"/>
              </a:spcBef>
              <a:buClr>
                <a:schemeClr val="dk1"/>
              </a:buClr>
              <a:buSzPct val="78571"/>
              <a:buFont typeface="Arial"/>
              <a:buNone/>
            </a:pPr>
            <a:r>
              <a:rPr lang="en" sz="1400"/>
              <a:t> - </a:t>
            </a:r>
            <a:r>
              <a:rPr lang="en" sz="1400" u="sng">
                <a:solidFill>
                  <a:schemeClr val="hlink"/>
                </a:solidFill>
                <a:hlinkClick r:id="rId3"/>
              </a:rPr>
              <a:t>RDF Concepts &amp; Abstract Syntax</a:t>
            </a:r>
            <a:r>
              <a:rPr lang="en" sz="1400"/>
              <a:t> (abstract)</a:t>
            </a:r>
          </a:p>
          <a:p>
            <a:pPr indent="0" lvl="0" marL="457200" rtl="0">
              <a:spcBef>
                <a:spcPts val="0"/>
              </a:spcBef>
              <a:buNone/>
            </a:pPr>
            <a:r>
              <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61" name="Shape 261"/>
        <p:cNvGrpSpPr/>
        <p:nvPr/>
      </p:nvGrpSpPr>
      <p:grpSpPr>
        <a:xfrm>
          <a:off x="0" y="0"/>
          <a:ext cx="0" cy="0"/>
          <a:chOff x="0" y="0"/>
          <a:chExt cx="0" cy="0"/>
        </a:xfrm>
      </p:grpSpPr>
      <p:sp>
        <p:nvSpPr>
          <p:cNvPr id="262" name="Shape 26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Physical Model</a:t>
            </a:r>
          </a:p>
        </p:txBody>
      </p:sp>
      <p:sp>
        <p:nvSpPr>
          <p:cNvPr id="263" name="Shape 26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b="1" i="1" lang="en" sz="3000"/>
              <a:t>Data Structure</a:t>
            </a:r>
          </a:p>
          <a:p>
            <a:pPr lvl="0" rtl="0">
              <a:spcBef>
                <a:spcPts val="0"/>
              </a:spcBef>
              <a:spcAft>
                <a:spcPts val="1000"/>
              </a:spcAft>
              <a:buNone/>
            </a:pPr>
            <a:r>
              <a:rPr lang="en" sz="1800"/>
              <a:t>A representation of data in concrete form.</a:t>
            </a:r>
          </a:p>
          <a:p>
            <a:pPr indent="-342900" lvl="0" marL="457200" rtl="0">
              <a:spcBef>
                <a:spcPts val="0"/>
              </a:spcBef>
              <a:spcAft>
                <a:spcPts val="1000"/>
              </a:spcAft>
              <a:buSzPct val="100000"/>
            </a:pPr>
            <a:r>
              <a:rPr lang="en" sz="1800"/>
              <a:t>A serialized document;</a:t>
            </a:r>
          </a:p>
          <a:p>
            <a:pPr indent="-342900" lvl="0" marL="457200" rtl="0">
              <a:spcBef>
                <a:spcPts val="0"/>
              </a:spcBef>
              <a:spcAft>
                <a:spcPts val="1000"/>
              </a:spcAft>
              <a:buSzPct val="100000"/>
            </a:pPr>
            <a:r>
              <a:rPr lang="en" sz="1800"/>
              <a:t>A database schema;</a:t>
            </a:r>
          </a:p>
          <a:p>
            <a:pPr indent="-342900" lvl="0" marL="457200" rtl="0">
              <a:spcBef>
                <a:spcPts val="0"/>
              </a:spcBef>
              <a:spcAft>
                <a:spcPts val="1000"/>
              </a:spcAft>
              <a:buSzPct val="100000"/>
            </a:pPr>
            <a:r>
              <a:rPr lang="en" sz="1800"/>
              <a:t>A data structure (array, hashmap, B-tree, etc…).</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67" name="Shape 267"/>
        <p:cNvGrpSpPr/>
        <p:nvPr/>
      </p:nvGrpSpPr>
      <p:grpSpPr>
        <a:xfrm>
          <a:off x="0" y="0"/>
          <a:ext cx="0" cy="0"/>
          <a:chOff x="0" y="0"/>
          <a:chExt cx="0" cy="0"/>
        </a:xfrm>
      </p:grpSpPr>
      <p:sp>
        <p:nvSpPr>
          <p:cNvPr id="268" name="Shape 26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Conceptual Model</a:t>
            </a:r>
          </a:p>
        </p:txBody>
      </p:sp>
      <p:sp>
        <p:nvSpPr>
          <p:cNvPr id="269" name="Shape 269"/>
          <p:cNvSpPr txBox="1"/>
          <p:nvPr>
            <p:ph idx="1" type="body"/>
          </p:nvPr>
        </p:nvSpPr>
        <p:spPr>
          <a:xfrm>
            <a:off x="311700" y="1167300"/>
            <a:ext cx="8520600" cy="3416400"/>
          </a:xfrm>
          <a:prstGeom prst="rect">
            <a:avLst/>
          </a:prstGeom>
        </p:spPr>
        <p:txBody>
          <a:bodyPr anchorCtr="0" anchor="t" bIns="91425" lIns="91425" rIns="91425" tIns="91425">
            <a:noAutofit/>
          </a:bodyPr>
          <a:lstStyle/>
          <a:p>
            <a:pPr lvl="0" rtl="0">
              <a:spcBef>
                <a:spcPts val="0"/>
              </a:spcBef>
              <a:buNone/>
            </a:pPr>
            <a:r>
              <a:rPr b="1" i="1" lang="en" sz="3000"/>
              <a:t>Logical Model</a:t>
            </a:r>
          </a:p>
          <a:p>
            <a:pPr lvl="0" rtl="0">
              <a:spcBef>
                <a:spcPts val="1000"/>
              </a:spcBef>
              <a:spcAft>
                <a:spcPts val="1000"/>
              </a:spcAft>
              <a:buNone/>
            </a:pPr>
            <a:r>
              <a:rPr lang="en" sz="1800"/>
              <a:t>Captures the concepts and relationships of the data. Higher-level than an abstract syntax; instead: An abstract </a:t>
            </a:r>
            <a:r>
              <a:rPr i="1" lang="en" sz="1800"/>
              <a:t>schema</a:t>
            </a:r>
            <a:r>
              <a:rPr lang="en" sz="1800"/>
              <a:t>.</a:t>
            </a:r>
          </a:p>
          <a:p>
            <a:pPr lvl="0" rtl="0">
              <a:spcBef>
                <a:spcPts val="1000"/>
              </a:spcBef>
              <a:spcAft>
                <a:spcPts val="0"/>
              </a:spcAft>
              <a:buNone/>
            </a:pPr>
            <a:r>
              <a:t/>
            </a:r>
            <a:endParaRPr b="1" sz="1200"/>
          </a:p>
          <a:p>
            <a:pPr lvl="0" rtl="0">
              <a:spcBef>
                <a:spcPts val="1000"/>
              </a:spcBef>
              <a:spcAft>
                <a:spcPts val="0"/>
              </a:spcAft>
              <a:buNone/>
            </a:pPr>
            <a:r>
              <a:rPr b="1" lang="en" sz="2400"/>
              <a:t>The Three-Schema Approach:</a:t>
            </a:r>
          </a:p>
          <a:p>
            <a:pPr indent="0" lvl="0" marL="0" rtl="0" algn="ctr">
              <a:spcBef>
                <a:spcPts val="1000"/>
              </a:spcBef>
              <a:spcAft>
                <a:spcPts val="1000"/>
              </a:spcAft>
              <a:buNone/>
            </a:pPr>
            <a:r>
              <a:rPr lang="en" sz="2400"/>
              <a:t>External ↤ Conceptual ↦ Internal</a:t>
            </a:r>
          </a:p>
          <a:p>
            <a:pPr lvl="0" rtl="0" algn="r">
              <a:spcBef>
                <a:spcPts val="0"/>
              </a:spcBef>
              <a:buNone/>
            </a:pPr>
            <a:r>
              <a:t/>
            </a:r>
            <a:endParaRPr sz="1800"/>
          </a:p>
          <a:p>
            <a:pPr indent="0" lvl="0" marL="457200" rtl="0">
              <a:spcBef>
                <a:spcPts val="0"/>
              </a:spcBef>
              <a:buNone/>
            </a:pPr>
            <a:r>
              <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73" name="Shape 273"/>
        <p:cNvGrpSpPr/>
        <p:nvPr/>
      </p:nvGrpSpPr>
      <p:grpSpPr>
        <a:xfrm>
          <a:off x="0" y="0"/>
          <a:ext cx="0" cy="0"/>
          <a:chOff x="0" y="0"/>
          <a:chExt cx="0" cy="0"/>
        </a:xfrm>
      </p:grpSpPr>
      <p:sp>
        <p:nvSpPr>
          <p:cNvPr id="274" name="Shape 27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b="1" i="1" lang="en" sz="3000"/>
              <a:t>Low-Level Model</a:t>
            </a:r>
            <a:r>
              <a:rPr b="1" lang="en" sz="3000"/>
              <a:t> / </a:t>
            </a:r>
            <a:r>
              <a:rPr b="1" i="1" lang="en" sz="3000"/>
              <a:t>Upper Ontology</a:t>
            </a:r>
          </a:p>
          <a:p>
            <a:pPr lvl="0" rtl="0">
              <a:spcBef>
                <a:spcPts val="0"/>
              </a:spcBef>
              <a:spcAft>
                <a:spcPts val="1000"/>
              </a:spcAft>
              <a:buNone/>
            </a:pPr>
            <a:r>
              <a:rPr lang="en" sz="1800"/>
              <a:t>A model that can be used to describe other, higher level models. An Ontology that presents a view of the world common to all Ontologies.</a:t>
            </a:r>
          </a:p>
          <a:p>
            <a:pPr lvl="0" rtl="0">
              <a:spcBef>
                <a:spcPts val="0"/>
              </a:spcBef>
              <a:spcAft>
                <a:spcPts val="1000"/>
              </a:spcAft>
              <a:buNone/>
            </a:pPr>
            <a:r>
              <a:t/>
            </a:r>
            <a:endParaRPr sz="1800"/>
          </a:p>
          <a:p>
            <a:pPr lvl="0" rtl="0">
              <a:spcBef>
                <a:spcPts val="0"/>
              </a:spcBef>
              <a:spcAft>
                <a:spcPts val="1000"/>
              </a:spcAft>
              <a:buNone/>
            </a:pPr>
            <a:r>
              <a:rPr lang="en" sz="1800"/>
              <a:t>‘</a:t>
            </a:r>
            <a:r>
              <a:rPr i="1" lang="en" sz="1800"/>
              <a:t>A metaschema is a schema that represents general knowledge about a domain that consists of a schema.</a:t>
            </a:r>
            <a:r>
              <a:rPr lang="en" sz="1800"/>
              <a:t>’</a:t>
            </a:r>
          </a:p>
          <a:p>
            <a:pPr lvl="0" rtl="0" algn="r">
              <a:spcBef>
                <a:spcPts val="0"/>
              </a:spcBef>
              <a:buClr>
                <a:schemeClr val="dk1"/>
              </a:buClr>
              <a:buSzPct val="78571"/>
              <a:buFont typeface="Arial"/>
              <a:buNone/>
            </a:pPr>
            <a:r>
              <a:rPr lang="en" sz="1400"/>
              <a:t> - Conceptual Modeling of Information Systems. p. 400</a:t>
            </a:r>
          </a:p>
          <a:p>
            <a:pPr lvl="0" rtl="0">
              <a:spcBef>
                <a:spcPts val="0"/>
              </a:spcBef>
              <a:spcAft>
                <a:spcPts val="1000"/>
              </a:spcAft>
              <a:buNone/>
            </a:pPr>
            <a:r>
              <a:t/>
            </a:r>
            <a:endParaRPr sz="1800"/>
          </a:p>
          <a:p>
            <a:pPr lvl="0" rtl="0">
              <a:spcBef>
                <a:spcPts val="0"/>
              </a:spcBef>
              <a:spcAft>
                <a:spcPts val="1000"/>
              </a:spcAft>
              <a:buNone/>
            </a:pPr>
            <a:r>
              <a:t/>
            </a:r>
            <a:endParaRPr sz="1800"/>
          </a:p>
        </p:txBody>
      </p:sp>
      <p:sp>
        <p:nvSpPr>
          <p:cNvPr id="275" name="Shape 27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RDFS, SKOS, PCDM?</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279" name="Shape 279"/>
        <p:cNvGrpSpPr/>
        <p:nvPr/>
      </p:nvGrpSpPr>
      <p:grpSpPr>
        <a:xfrm>
          <a:off x="0" y="0"/>
          <a:ext cx="0" cy="0"/>
          <a:chOff x="0" y="0"/>
          <a:chExt cx="0" cy="0"/>
        </a:xfrm>
      </p:grpSpPr>
      <p:sp>
        <p:nvSpPr>
          <p:cNvPr id="280" name="Shape 280"/>
          <p:cNvSpPr txBox="1"/>
          <p:nvPr>
            <p:ph idx="1" type="body"/>
          </p:nvPr>
        </p:nvSpPr>
        <p:spPr>
          <a:xfrm>
            <a:off x="351125" y="4734000"/>
            <a:ext cx="8472600" cy="325200"/>
          </a:xfrm>
          <a:prstGeom prst="rect">
            <a:avLst/>
          </a:prstGeom>
        </p:spPr>
        <p:txBody>
          <a:bodyPr anchorCtr="0" anchor="ctr" bIns="91425" lIns="91425" rIns="91425" tIns="91425">
            <a:noAutofit/>
          </a:bodyPr>
          <a:lstStyle/>
          <a:p>
            <a:pPr indent="0" lvl="0" marL="0" rtl="0" algn="r">
              <a:lnSpc>
                <a:spcPct val="115000"/>
              </a:lnSpc>
              <a:spcBef>
                <a:spcPts val="0"/>
              </a:spcBef>
              <a:buNone/>
            </a:pPr>
            <a:r>
              <a:rPr lang="en" sz="1400"/>
              <a:t>github.com/duraspace/pcdm/wiki</a:t>
            </a:r>
          </a:p>
        </p:txBody>
      </p:sp>
      <p:pic>
        <p:nvPicPr>
          <p:cNvPr id="281" name="Shape 281"/>
          <p:cNvPicPr preferRelativeResize="0"/>
          <p:nvPr/>
        </p:nvPicPr>
        <p:blipFill>
          <a:blip r:embed="rId3">
            <a:alphaModFix/>
          </a:blip>
          <a:stretch>
            <a:fillRect/>
          </a:stretch>
        </p:blipFill>
        <p:spPr>
          <a:xfrm>
            <a:off x="430349" y="586237"/>
            <a:ext cx="8283299" cy="3971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85" name="Shape 285"/>
        <p:cNvGrpSpPr/>
        <p:nvPr/>
      </p:nvGrpSpPr>
      <p:grpSpPr>
        <a:xfrm>
          <a:off x="0" y="0"/>
          <a:ext cx="0" cy="0"/>
          <a:chOff x="0" y="0"/>
          <a:chExt cx="0" cy="0"/>
        </a:xfrm>
      </p:grpSpPr>
      <p:sp>
        <p:nvSpPr>
          <p:cNvPr id="286" name="Shape 286"/>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sz="4200"/>
              <a:t>Motivations for Modeling</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90" name="Shape 290"/>
        <p:cNvGrpSpPr/>
        <p:nvPr/>
      </p:nvGrpSpPr>
      <p:grpSpPr>
        <a:xfrm>
          <a:off x="0" y="0"/>
          <a:ext cx="0" cy="0"/>
          <a:chOff x="0" y="0"/>
          <a:chExt cx="0" cy="0"/>
        </a:xfrm>
      </p:grpSpPr>
      <p:sp>
        <p:nvSpPr>
          <p:cNvPr id="291" name="Shape 291"/>
          <p:cNvSpPr txBox="1"/>
          <p:nvPr>
            <p:ph type="title"/>
          </p:nvPr>
        </p:nvSpPr>
        <p:spPr>
          <a:xfrm>
            <a:off x="311700" y="254650"/>
            <a:ext cx="8520600" cy="572700"/>
          </a:xfrm>
          <a:prstGeom prst="rect">
            <a:avLst/>
          </a:prstGeom>
        </p:spPr>
        <p:txBody>
          <a:bodyPr anchorCtr="0" anchor="t" bIns="91425" lIns="91425" rIns="91425" tIns="91425">
            <a:noAutofit/>
          </a:bodyPr>
          <a:lstStyle/>
          <a:p>
            <a:pPr lvl="0">
              <a:spcBef>
                <a:spcPts val="0"/>
              </a:spcBef>
              <a:buNone/>
            </a:pPr>
            <a:r>
              <a:rPr lang="en"/>
              <a:t>Model as an Application Artifact</a:t>
            </a:r>
          </a:p>
        </p:txBody>
      </p:sp>
      <p:sp>
        <p:nvSpPr>
          <p:cNvPr id="292" name="Shape 292"/>
          <p:cNvSpPr txBox="1"/>
          <p:nvPr>
            <p:ph idx="1" type="body"/>
          </p:nvPr>
        </p:nvSpPr>
        <p:spPr>
          <a:xfrm>
            <a:off x="311700" y="909187"/>
            <a:ext cx="8520600" cy="1494000"/>
          </a:xfrm>
          <a:prstGeom prst="rect">
            <a:avLst/>
          </a:prstGeom>
        </p:spPr>
        <p:txBody>
          <a:bodyPr anchorCtr="0" anchor="t" bIns="91425" lIns="91425" rIns="91425" tIns="91425">
            <a:noAutofit/>
          </a:bodyPr>
          <a:lstStyle/>
          <a:p>
            <a:pPr indent="-228600" lvl="0" marL="457200" rtl="0">
              <a:spcBef>
                <a:spcPts val="0"/>
              </a:spcBef>
              <a:spcAft>
                <a:spcPts val="0"/>
              </a:spcAft>
            </a:pPr>
            <a:r>
              <a:rPr lang="en"/>
              <a:t>The model acts as a specification of the Information System.</a:t>
            </a:r>
          </a:p>
          <a:p>
            <a:pPr indent="-228600" lvl="0" marL="457200" rtl="0">
              <a:spcBef>
                <a:spcPts val="0"/>
              </a:spcBef>
              <a:spcAft>
                <a:spcPts val="1000"/>
              </a:spcAft>
            </a:pPr>
            <a:r>
              <a:rPr lang="en"/>
              <a:t>Model documents serve as documentation for the design team, developers, and users.</a:t>
            </a:r>
          </a:p>
          <a:p>
            <a:pPr lvl="0">
              <a:spcBef>
                <a:spcPts val="0"/>
              </a:spcBef>
              <a:buNone/>
            </a:pPr>
            <a:r>
              <a:t/>
            </a:r>
            <a:endParaRPr/>
          </a:p>
        </p:txBody>
      </p:sp>
      <p:sp>
        <p:nvSpPr>
          <p:cNvPr id="293" name="Shape 293"/>
          <p:cNvSpPr txBox="1"/>
          <p:nvPr>
            <p:ph type="title"/>
          </p:nvPr>
        </p:nvSpPr>
        <p:spPr>
          <a:xfrm>
            <a:off x="311700" y="2198900"/>
            <a:ext cx="8520600" cy="572700"/>
          </a:xfrm>
          <a:prstGeom prst="rect">
            <a:avLst/>
          </a:prstGeom>
        </p:spPr>
        <p:txBody>
          <a:bodyPr anchorCtr="0" anchor="t" bIns="91425" lIns="91425" rIns="91425" tIns="91425">
            <a:noAutofit/>
          </a:bodyPr>
          <a:lstStyle/>
          <a:p>
            <a:pPr lvl="0" rtl="0">
              <a:spcBef>
                <a:spcPts val="0"/>
              </a:spcBef>
              <a:buNone/>
            </a:pPr>
            <a:r>
              <a:rPr lang="en"/>
              <a:t>Modeling for Design Feedback</a:t>
            </a:r>
          </a:p>
        </p:txBody>
      </p:sp>
      <p:sp>
        <p:nvSpPr>
          <p:cNvPr id="294" name="Shape 294"/>
          <p:cNvSpPr txBox="1"/>
          <p:nvPr>
            <p:ph idx="1" type="body"/>
          </p:nvPr>
        </p:nvSpPr>
        <p:spPr>
          <a:xfrm>
            <a:off x="311700" y="2771600"/>
            <a:ext cx="8520600" cy="3416400"/>
          </a:xfrm>
          <a:prstGeom prst="rect">
            <a:avLst/>
          </a:prstGeom>
        </p:spPr>
        <p:txBody>
          <a:bodyPr anchorCtr="0" anchor="t" bIns="91425" lIns="91425" rIns="91425" tIns="91425">
            <a:noAutofit/>
          </a:bodyPr>
          <a:lstStyle/>
          <a:p>
            <a:pPr indent="-228600" lvl="0" marL="457200" rtl="0">
              <a:spcBef>
                <a:spcPts val="0"/>
              </a:spcBef>
            </a:pPr>
            <a:r>
              <a:rPr lang="en"/>
              <a:t>Provides common language and point of discussion for programmers, designers &amp; domain experts.</a:t>
            </a:r>
          </a:p>
          <a:p>
            <a:pPr indent="-228600" lvl="0" marL="457200" rtl="0">
              <a:spcBef>
                <a:spcPts val="0"/>
              </a:spcBef>
            </a:pPr>
            <a:r>
              <a:rPr lang="en"/>
              <a:t>Early opportunity to address ethical issues:</a:t>
            </a:r>
          </a:p>
          <a:p>
            <a:pPr indent="-228600" lvl="1" marL="914400" rtl="0">
              <a:spcBef>
                <a:spcPts val="0"/>
              </a:spcBef>
            </a:pPr>
            <a:r>
              <a:rPr lang="en"/>
              <a:t>How does what we model in our systems create affordances and restrictions for our users?</a:t>
            </a:r>
          </a:p>
          <a:p>
            <a:pPr indent="-228600" lvl="1" marL="914400" rtl="0">
              <a:spcBef>
                <a:spcPts val="0"/>
              </a:spcBef>
            </a:pPr>
            <a:r>
              <a:rPr lang="en" u="sng">
                <a:solidFill>
                  <a:schemeClr val="hlink"/>
                </a:solidFill>
                <a:hlinkClick r:id="rId3"/>
              </a:rPr>
              <a:t>Falsehoods Programmers Believe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135" name="Shape 135"/>
        <p:cNvGrpSpPr/>
        <p:nvPr/>
      </p:nvGrpSpPr>
      <p:grpSpPr>
        <a:xfrm>
          <a:off x="0" y="0"/>
          <a:ext cx="0" cy="0"/>
          <a:chOff x="0" y="0"/>
          <a:chExt cx="0" cy="0"/>
        </a:xfrm>
      </p:grpSpPr>
      <p:sp>
        <p:nvSpPr>
          <p:cNvPr id="136" name="Shape 136"/>
          <p:cNvSpPr txBox="1"/>
          <p:nvPr>
            <p:ph type="title"/>
          </p:nvPr>
        </p:nvSpPr>
        <p:spPr>
          <a:xfrm>
            <a:off x="311700" y="721525"/>
            <a:ext cx="8520600" cy="1963500"/>
          </a:xfrm>
          <a:prstGeom prst="rect">
            <a:avLst/>
          </a:prstGeom>
        </p:spPr>
        <p:txBody>
          <a:bodyPr anchorCtr="0" anchor="b" bIns="91425" lIns="91425" rIns="91425" tIns="91425">
            <a:noAutofit/>
          </a:bodyPr>
          <a:lstStyle/>
          <a:p>
            <a:pPr lvl="0">
              <a:spcBef>
                <a:spcPts val="0"/>
              </a:spcBef>
              <a:buNone/>
            </a:pPr>
            <a:r>
              <a:rPr lang="en" sz="5500"/>
              <a:t>bit.ly/HC16DataModels</a:t>
            </a:r>
          </a:p>
        </p:txBody>
      </p:sp>
      <p:sp>
        <p:nvSpPr>
          <p:cNvPr id="137" name="Shape 137"/>
          <p:cNvSpPr txBox="1"/>
          <p:nvPr>
            <p:ph idx="1" type="body"/>
          </p:nvPr>
        </p:nvSpPr>
        <p:spPr>
          <a:xfrm>
            <a:off x="311700" y="2847425"/>
            <a:ext cx="8520600" cy="1300800"/>
          </a:xfrm>
          <a:prstGeom prst="rect">
            <a:avLst/>
          </a:prstGeom>
        </p:spPr>
        <p:txBody>
          <a:bodyPr anchorCtr="0" anchor="t" bIns="91425" lIns="91425" rIns="91425" tIns="91425">
            <a:noAutofit/>
          </a:bodyPr>
          <a:lstStyle/>
          <a:p>
            <a:pPr lvl="0">
              <a:spcBef>
                <a:spcPts val="0"/>
              </a:spcBef>
              <a:buNone/>
            </a:pPr>
            <a:r>
              <a:rPr lang="en">
                <a:solidFill>
                  <a:srgbClr val="434343"/>
                </a:solidFill>
              </a:rPr>
              <a:t>Link for Google Drive Folder with Slides, Notes, Examples, Resources, &amp; Other Workshop Materials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Dissemination, Interchange, Interoperability</a:t>
            </a:r>
          </a:p>
        </p:txBody>
      </p:sp>
      <p:sp>
        <p:nvSpPr>
          <p:cNvPr id="300" name="Shape 30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55600" lvl="0" marL="457200" marR="0" rtl="0" algn="l">
              <a:lnSpc>
                <a:spcPct val="115000"/>
              </a:lnSpc>
              <a:spcBef>
                <a:spcPts val="0"/>
              </a:spcBef>
              <a:spcAft>
                <a:spcPts val="1600"/>
              </a:spcAft>
              <a:buClr>
                <a:schemeClr val="dk2"/>
              </a:buClr>
              <a:buSzPct val="100000"/>
              <a:buFont typeface="Inconsolata"/>
            </a:pPr>
            <a:r>
              <a:rPr lang="en"/>
              <a:t>“The Informative Function” (Olivé)</a:t>
            </a:r>
          </a:p>
          <a:p>
            <a:pPr indent="-228600" lvl="1" marL="914400" marR="0" rtl="0" algn="l">
              <a:lnSpc>
                <a:spcPct val="115000"/>
              </a:lnSpc>
              <a:spcBef>
                <a:spcPts val="0"/>
              </a:spcBef>
              <a:spcAft>
                <a:spcPts val="1000"/>
              </a:spcAft>
            </a:pPr>
            <a:r>
              <a:rPr lang="en"/>
              <a:t>Display to user as map to a View Schema.</a:t>
            </a:r>
          </a:p>
          <a:p>
            <a:pPr indent="-228600" lvl="0" marL="457200" marR="0" rtl="0" algn="l">
              <a:lnSpc>
                <a:spcPct val="115000"/>
              </a:lnSpc>
              <a:spcBef>
                <a:spcPts val="0"/>
              </a:spcBef>
              <a:spcAft>
                <a:spcPts val="1600"/>
              </a:spcAft>
            </a:pPr>
            <a:r>
              <a:rPr lang="en"/>
              <a:t>Interchange</a:t>
            </a:r>
          </a:p>
          <a:p>
            <a:pPr indent="-228600" lvl="1" marL="914400" marR="0" rtl="0" algn="l">
              <a:lnSpc>
                <a:spcPct val="115000"/>
              </a:lnSpc>
              <a:spcBef>
                <a:spcPts val="0"/>
              </a:spcBef>
              <a:spcAft>
                <a:spcPts val="1000"/>
              </a:spcAft>
            </a:pPr>
            <a:r>
              <a:rPr lang="en"/>
              <a:t>Map to External Schema for publication or API functions.</a:t>
            </a:r>
          </a:p>
          <a:p>
            <a:pPr indent="-228600" lvl="0" marL="457200" marR="0" rtl="0" algn="l">
              <a:lnSpc>
                <a:spcPct val="115000"/>
              </a:lnSpc>
              <a:spcBef>
                <a:spcPts val="0"/>
              </a:spcBef>
              <a:spcAft>
                <a:spcPts val="1600"/>
              </a:spcAft>
            </a:pPr>
            <a:r>
              <a:rPr lang="en"/>
              <a:t>Interoperability</a:t>
            </a:r>
          </a:p>
          <a:p>
            <a:pPr indent="-228600" lvl="1" marL="914400" marR="0" rtl="0" algn="l">
              <a:lnSpc>
                <a:spcPct val="115000"/>
              </a:lnSpc>
              <a:spcBef>
                <a:spcPts val="0"/>
              </a:spcBef>
              <a:spcAft>
                <a:spcPts val="1600"/>
              </a:spcAft>
            </a:pPr>
            <a:r>
              <a:rPr lang="en"/>
              <a:t>With systems that share a model or metamodel;</a:t>
            </a:r>
          </a:p>
          <a:p>
            <a:pPr indent="-228600" lvl="1" marL="914400" marR="0" rtl="0" algn="l">
              <a:lnSpc>
                <a:spcPct val="115000"/>
              </a:lnSpc>
              <a:spcBef>
                <a:spcPts val="0"/>
              </a:spcBef>
              <a:spcAft>
                <a:spcPts val="1600"/>
              </a:spcAft>
            </a:pPr>
            <a:r>
              <a:rPr lang="en"/>
              <a:t>Transformations/crosswalks to systems that operate in a different domain or use a different model.</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304" name="Shape 304"/>
        <p:cNvGrpSpPr/>
        <p:nvPr/>
      </p:nvGrpSpPr>
      <p:grpSpPr>
        <a:xfrm>
          <a:off x="0" y="0"/>
          <a:ext cx="0" cy="0"/>
          <a:chOff x="0" y="0"/>
          <a:chExt cx="0" cy="0"/>
        </a:xfrm>
      </p:grpSpPr>
      <p:sp>
        <p:nvSpPr>
          <p:cNvPr id="305" name="Shape 3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Consistency, Validation, Workflow</a:t>
            </a:r>
          </a:p>
        </p:txBody>
      </p:sp>
      <p:sp>
        <p:nvSpPr>
          <p:cNvPr id="306" name="Shape 30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Database Constraints</a:t>
            </a:r>
          </a:p>
          <a:p>
            <a:pPr indent="-228600" lvl="1" marL="914400" rtl="0">
              <a:spcBef>
                <a:spcPts val="0"/>
              </a:spcBef>
            </a:pPr>
            <a:r>
              <a:rPr lang="en"/>
              <a:t>Cardinality</a:t>
            </a:r>
          </a:p>
          <a:p>
            <a:pPr indent="-228600" lvl="1" marL="914400" rtl="0">
              <a:spcBef>
                <a:spcPts val="0"/>
              </a:spcBef>
              <a:spcAft>
                <a:spcPts val="1000"/>
              </a:spcAft>
            </a:pPr>
            <a:r>
              <a:rPr lang="en"/>
              <a:t>Value Constraints </a:t>
            </a:r>
            <a:r>
              <a:rPr lang="en" sz="1200"/>
              <a:t>(</a:t>
            </a:r>
            <a:r>
              <a:rPr i="1" lang="en" sz="1200"/>
              <a:t>Consistency</a:t>
            </a:r>
            <a:r>
              <a:rPr lang="en" sz="1200"/>
              <a:t> in database theory)</a:t>
            </a:r>
          </a:p>
          <a:p>
            <a:pPr indent="-228600" lvl="0" marL="457200" rtl="0">
              <a:spcBef>
                <a:spcPts val="0"/>
              </a:spcBef>
            </a:pPr>
            <a:r>
              <a:rPr lang="en"/>
              <a:t>Validation Throughout a Lifecycle</a:t>
            </a:r>
          </a:p>
          <a:p>
            <a:pPr indent="-228600" lvl="1" marL="914400" rtl="0">
              <a:spcBef>
                <a:spcPts val="0"/>
              </a:spcBef>
              <a:spcAft>
                <a:spcPts val="1000"/>
              </a:spcAft>
            </a:pPr>
            <a:r>
              <a:rPr lang="en"/>
              <a:t>Pre/Post-condition</a:t>
            </a:r>
          </a:p>
          <a:p>
            <a:pPr indent="-228600" lvl="0" marL="457200" rtl="0">
              <a:spcBef>
                <a:spcPts val="0"/>
              </a:spcBef>
            </a:pPr>
            <a:r>
              <a:rPr lang="en"/>
              <a:t>Defined Workflows</a:t>
            </a:r>
          </a:p>
          <a:p>
            <a:pPr indent="-228600" lvl="1" marL="914400" rtl="0">
              <a:spcBef>
                <a:spcPts val="0"/>
              </a:spcBef>
            </a:pPr>
            <a:r>
              <a:rPr lang="en"/>
              <a:t>Events, Actions, State Transitions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310" name="Shape 310"/>
        <p:cNvGrpSpPr/>
        <p:nvPr/>
      </p:nvGrpSpPr>
      <p:grpSpPr>
        <a:xfrm>
          <a:off x="0" y="0"/>
          <a:ext cx="0" cy="0"/>
          <a:chOff x="0" y="0"/>
          <a:chExt cx="0" cy="0"/>
        </a:xfrm>
      </p:grpSpPr>
      <p:sp>
        <p:nvSpPr>
          <p:cNvPr id="311" name="Shape 311"/>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Clr>
                <a:schemeClr val="dk1"/>
              </a:buClr>
              <a:buSzPct val="36666"/>
              <a:buFont typeface="Arial"/>
              <a:buNone/>
            </a:pPr>
            <a:r>
              <a:rPr lang="en" sz="3000"/>
              <a:t>One Approach:</a:t>
            </a:r>
          </a:p>
          <a:p>
            <a:pPr lvl="0" rtl="0">
              <a:spcBef>
                <a:spcPts val="0"/>
              </a:spcBef>
              <a:buNone/>
            </a:pPr>
            <a:r>
              <a:rPr lang="en" sz="4200"/>
              <a:t>Semantic Modeling</a:t>
            </a:r>
          </a:p>
          <a:p>
            <a:pPr lvl="0" rtl="0" algn="l">
              <a:spcBef>
                <a:spcPts val="0"/>
              </a:spcBef>
              <a:buNone/>
            </a:pPr>
            <a:r>
              <a:t/>
            </a:r>
            <a:endParaRPr b="1" sz="30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Objects &amp; Relations</a:t>
            </a:r>
          </a:p>
        </p:txBody>
      </p:sp>
      <p:sp>
        <p:nvSpPr>
          <p:cNvPr id="317" name="Shape 31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rtl="0">
              <a:spcBef>
                <a:spcPts val="0"/>
              </a:spcBef>
              <a:spcAft>
                <a:spcPts val="0"/>
              </a:spcAft>
              <a:buSzPct val="100000"/>
            </a:pPr>
            <a:r>
              <a:rPr lang="en" sz="2200"/>
              <a:t>One kind of “Object” (Entity, Resource)</a:t>
            </a:r>
          </a:p>
          <a:p>
            <a:pPr indent="-368300" lvl="1" marL="914400" rtl="0">
              <a:spcBef>
                <a:spcPts val="0"/>
              </a:spcBef>
              <a:spcAft>
                <a:spcPts val="1000"/>
              </a:spcAft>
              <a:buSzPct val="100000"/>
            </a:pPr>
            <a:r>
              <a:rPr lang="en" sz="2200"/>
              <a:t>Objects are distinct from their names &amp; from their records.</a:t>
            </a:r>
          </a:p>
          <a:p>
            <a:pPr indent="-368300" lvl="0" marL="457200" rtl="0">
              <a:spcBef>
                <a:spcPts val="0"/>
              </a:spcBef>
              <a:spcAft>
                <a:spcPts val="0"/>
              </a:spcAft>
              <a:buSzPct val="100000"/>
            </a:pPr>
            <a:r>
              <a:rPr lang="en" sz="2200"/>
              <a:t>Binary Relations between objects</a:t>
            </a:r>
          </a:p>
          <a:p>
            <a:pPr indent="-368300" lvl="1" marL="914400" rtl="0">
              <a:spcBef>
                <a:spcPts val="0"/>
              </a:spcBef>
              <a:spcAft>
                <a:spcPts val="0"/>
              </a:spcAft>
              <a:buSzPct val="100000"/>
            </a:pPr>
            <a:r>
              <a:rPr lang="en" sz="2200"/>
              <a:t>Interpreted as sentences: (person isAuthorOf book)</a:t>
            </a:r>
          </a:p>
          <a:p>
            <a:pPr indent="-368300" lvl="1" marL="914400" rtl="0">
              <a:spcBef>
                <a:spcPts val="0"/>
              </a:spcBef>
              <a:spcAft>
                <a:spcPts val="1000"/>
              </a:spcAft>
              <a:buSzPct val="100000"/>
            </a:pPr>
            <a:r>
              <a:rPr lang="en" sz="2200"/>
              <a:t>And as </a:t>
            </a:r>
            <a:r>
              <a:rPr i="1" lang="en" sz="2200"/>
              <a:t>facts</a:t>
            </a:r>
            <a:r>
              <a:rPr lang="en" sz="2200"/>
              <a:t>.</a:t>
            </a:r>
          </a:p>
          <a:p>
            <a:pPr indent="-368300" lvl="0" marL="457200" rtl="0">
              <a:spcBef>
                <a:spcPts val="0"/>
              </a:spcBef>
              <a:spcAft>
                <a:spcPts val="0"/>
              </a:spcAft>
              <a:buSzPct val="100000"/>
            </a:pPr>
            <a:r>
              <a:rPr lang="en" sz="2200"/>
              <a:t>Group objects into Classes (or Entity Types)</a:t>
            </a:r>
          </a:p>
          <a:p>
            <a:pPr indent="-368300" lvl="1" marL="914400" rtl="0">
              <a:spcBef>
                <a:spcPts val="0"/>
              </a:spcBef>
              <a:spcAft>
                <a:spcPts val="0"/>
              </a:spcAft>
              <a:buSzPct val="100000"/>
            </a:pPr>
            <a:r>
              <a:rPr lang="en" sz="2200"/>
              <a:t>(person isA Person)</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Objects &amp; Relations</a:t>
            </a:r>
          </a:p>
          <a:p>
            <a:pPr lvl="0" rtl="0">
              <a:spcBef>
                <a:spcPts val="0"/>
              </a:spcBef>
              <a:buNone/>
            </a:pPr>
            <a:r>
              <a:t/>
            </a:r>
            <a:endParaRPr/>
          </a:p>
        </p:txBody>
      </p:sp>
      <p:sp>
        <p:nvSpPr>
          <p:cNvPr id="323" name="Shape 323"/>
          <p:cNvSpPr/>
          <p:nvPr/>
        </p:nvSpPr>
        <p:spPr>
          <a:xfrm>
            <a:off x="5959800" y="2143050"/>
            <a:ext cx="2727000" cy="857400"/>
          </a:xfrm>
          <a:prstGeom prst="ellipse">
            <a:avLst/>
          </a:prstGeom>
          <a:solidFill>
            <a:srgbClr val="ADB48E"/>
          </a:solidFill>
          <a:ln cap="flat" cmpd="sng" w="19050">
            <a:solidFill>
              <a:srgbClr val="5353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Collection 1</a:t>
            </a:r>
          </a:p>
        </p:txBody>
      </p:sp>
      <p:sp>
        <p:nvSpPr>
          <p:cNvPr id="324" name="Shape 324"/>
          <p:cNvSpPr/>
          <p:nvPr/>
        </p:nvSpPr>
        <p:spPr>
          <a:xfrm>
            <a:off x="457200" y="2143050"/>
            <a:ext cx="2727000" cy="857400"/>
          </a:xfrm>
          <a:prstGeom prst="ellipse">
            <a:avLst/>
          </a:prstGeom>
          <a:solidFill>
            <a:srgbClr val="ADB48E"/>
          </a:solidFill>
          <a:ln cap="flat" cmpd="sng" w="19050">
            <a:solidFill>
              <a:srgbClr val="53535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200"/>
              <a:t>Object 1</a:t>
            </a:r>
          </a:p>
        </p:txBody>
      </p:sp>
      <p:cxnSp>
        <p:nvCxnSpPr>
          <p:cNvPr id="325" name="Shape 325"/>
          <p:cNvCxnSpPr>
            <a:stCxn id="324" idx="6"/>
            <a:endCxn id="323" idx="2"/>
          </p:cNvCxnSpPr>
          <p:nvPr/>
        </p:nvCxnSpPr>
        <p:spPr>
          <a:xfrm>
            <a:off x="3184200" y="2571750"/>
            <a:ext cx="2775600" cy="0"/>
          </a:xfrm>
          <a:prstGeom prst="straightConnector1">
            <a:avLst/>
          </a:prstGeom>
          <a:noFill/>
          <a:ln cap="flat" cmpd="sng" w="19050">
            <a:solidFill>
              <a:srgbClr val="535353"/>
            </a:solidFill>
            <a:prstDash val="solid"/>
            <a:round/>
            <a:headEnd len="lg" w="lg" type="none"/>
            <a:tailEnd len="lg" w="lg" type="triangle"/>
          </a:ln>
        </p:spPr>
      </p:cxnSp>
      <p:sp>
        <p:nvSpPr>
          <p:cNvPr id="326" name="Shape 326"/>
          <p:cNvSpPr txBox="1"/>
          <p:nvPr/>
        </p:nvSpPr>
        <p:spPr>
          <a:xfrm>
            <a:off x="3184200" y="2350050"/>
            <a:ext cx="2775600" cy="221700"/>
          </a:xfrm>
          <a:prstGeom prst="rect">
            <a:avLst/>
          </a:prstGeom>
          <a:noFill/>
          <a:ln>
            <a:noFill/>
          </a:ln>
        </p:spPr>
        <p:txBody>
          <a:bodyPr anchorCtr="0" anchor="ctr" bIns="91425" lIns="91425" rIns="91425" tIns="91425">
            <a:noAutofit/>
          </a:bodyPr>
          <a:lstStyle/>
          <a:p>
            <a:pPr lvl="0" rtl="0" algn="ctr">
              <a:spcBef>
                <a:spcPts val="0"/>
              </a:spcBef>
              <a:buNone/>
            </a:pPr>
            <a:r>
              <a:rPr lang="en" sz="1200"/>
              <a:t>Is Part Of</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Types of Relations</a:t>
            </a:r>
          </a:p>
        </p:txBody>
      </p:sp>
      <p:sp>
        <p:nvSpPr>
          <p:cNvPr id="332" name="Shape 332"/>
          <p:cNvSpPr txBox="1"/>
          <p:nvPr>
            <p:ph idx="1" type="body"/>
          </p:nvPr>
        </p:nvSpPr>
        <p:spPr>
          <a:xfrm>
            <a:off x="311700" y="1152475"/>
            <a:ext cx="8520600" cy="3659400"/>
          </a:xfrm>
          <a:prstGeom prst="rect">
            <a:avLst/>
          </a:prstGeom>
        </p:spPr>
        <p:txBody>
          <a:bodyPr anchorCtr="0" anchor="t" bIns="91425" lIns="91425" rIns="91425" tIns="91425">
            <a:noAutofit/>
          </a:bodyPr>
          <a:lstStyle/>
          <a:p>
            <a:pPr indent="-228600" lvl="0" marL="457200" rtl="0">
              <a:spcBef>
                <a:spcPts val="0"/>
              </a:spcBef>
              <a:spcAft>
                <a:spcPts val="1000"/>
              </a:spcAft>
            </a:pPr>
            <a:r>
              <a:rPr lang="en"/>
              <a:t>Instances of a Relation Class</a:t>
            </a:r>
          </a:p>
          <a:p>
            <a:pPr indent="-228600" lvl="0" marL="457200" rtl="0">
              <a:spcBef>
                <a:spcPts val="0"/>
              </a:spcBef>
              <a:spcAft>
                <a:spcPts val="0"/>
              </a:spcAft>
            </a:pPr>
            <a:r>
              <a:rPr lang="en"/>
              <a:t>Domain &amp; Range</a:t>
            </a:r>
          </a:p>
          <a:p>
            <a:pPr indent="-228600" lvl="1" marL="914400" rtl="0">
              <a:spcBef>
                <a:spcPts val="0"/>
              </a:spcBef>
              <a:spcAft>
                <a:spcPts val="1000"/>
              </a:spcAft>
            </a:pPr>
            <a:r>
              <a:rPr lang="en"/>
              <a:t>Not a constraint!</a:t>
            </a:r>
          </a:p>
          <a:p>
            <a:pPr indent="-228600" lvl="0" marL="457200" rtl="0">
              <a:spcBef>
                <a:spcPts val="0"/>
              </a:spcBef>
            </a:pPr>
            <a:r>
              <a:rPr lang="en"/>
              <a:t>Common relation types:</a:t>
            </a:r>
          </a:p>
          <a:p>
            <a:pPr indent="-228600" lvl="1" marL="914400" rtl="0">
              <a:spcBef>
                <a:spcPts val="0"/>
              </a:spcBef>
            </a:pPr>
            <a:r>
              <a:rPr lang="en"/>
              <a:t>Partitive (</a:t>
            </a:r>
            <a:r>
              <a:rPr i="1" lang="en"/>
              <a:t>chapter isPartOf book)</a:t>
            </a:r>
            <a:r>
              <a:rPr lang="en"/>
              <a:t>, (</a:t>
            </a:r>
            <a:r>
              <a:rPr i="1" lang="en"/>
              <a:t>book hasPart chapter</a:t>
            </a:r>
            <a:r>
              <a:rPr lang="en"/>
              <a:t>)</a:t>
            </a:r>
          </a:p>
          <a:p>
            <a:pPr indent="-228600" lvl="1" marL="914400" rtl="0">
              <a:spcBef>
                <a:spcPts val="0"/>
              </a:spcBef>
            </a:pPr>
            <a:r>
              <a:rPr lang="en"/>
              <a:t>Membership (</a:t>
            </a:r>
            <a:r>
              <a:rPr i="1" lang="en"/>
              <a:t>book isMemberOf collection)</a:t>
            </a:r>
          </a:p>
          <a:p>
            <a:pPr indent="-228600" lvl="1" marL="914400" rtl="0">
              <a:spcBef>
                <a:spcPts val="0"/>
              </a:spcBef>
            </a:pPr>
            <a:r>
              <a:rPr lang="en"/>
              <a:t>Materialization (</a:t>
            </a:r>
            <a:r>
              <a:rPr i="1" lang="en"/>
              <a:t>book isPortrayalOf work)</a:t>
            </a:r>
          </a:p>
          <a:p>
            <a:pPr indent="-228600" lvl="1" marL="914400" rtl="0">
              <a:spcBef>
                <a:spcPts val="0"/>
              </a:spcBef>
            </a:pPr>
            <a:r>
              <a:rPr lang="en"/>
              <a:t>Role</a:t>
            </a:r>
          </a:p>
          <a:p>
            <a:pPr indent="-228600" lvl="2" marL="1371600" rtl="0">
              <a:spcBef>
                <a:spcPts val="0"/>
              </a:spcBef>
            </a:pPr>
            <a:r>
              <a:rPr lang="en"/>
              <a:t>Type (person isA author)</a:t>
            </a:r>
          </a:p>
          <a:p>
            <a:pPr indent="-228600" lvl="2" marL="1371600" rtl="0">
              <a:spcBef>
                <a:spcPts val="0"/>
              </a:spcBef>
            </a:pPr>
            <a:r>
              <a:rPr lang="en"/>
              <a:t>Surrogate (author isRoleOf person, book hasAuthor author)</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Subsumption</a:t>
            </a:r>
          </a:p>
        </p:txBody>
      </p:sp>
      <p:sp>
        <p:nvSpPr>
          <p:cNvPr id="338" name="Shape 33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Class</a:t>
            </a:r>
          </a:p>
          <a:p>
            <a:pPr indent="-228600" lvl="1" marL="914400" rtl="0">
              <a:spcBef>
                <a:spcPts val="0"/>
              </a:spcBef>
              <a:spcAft>
                <a:spcPts val="0"/>
              </a:spcAft>
            </a:pPr>
            <a:r>
              <a:rPr lang="en" sz="2000"/>
              <a:t>If </a:t>
            </a:r>
            <a:r>
              <a:rPr b="1" lang="en" sz="2000"/>
              <a:t>A </a:t>
            </a:r>
            <a:r>
              <a:rPr lang="en" sz="2000"/>
              <a:t>is a subclass of </a:t>
            </a:r>
            <a:r>
              <a:rPr b="1" lang="en" sz="2000"/>
              <a:t>B</a:t>
            </a:r>
            <a:r>
              <a:rPr lang="en" sz="2000"/>
              <a:t> and </a:t>
            </a:r>
            <a:r>
              <a:rPr i="1" lang="en" sz="2000"/>
              <a:t>x</a:t>
            </a:r>
            <a:r>
              <a:rPr lang="en" sz="2000"/>
              <a:t> is a member of </a:t>
            </a:r>
            <a:r>
              <a:rPr b="1" lang="en" sz="2000"/>
              <a:t>A</a:t>
            </a:r>
            <a:r>
              <a:rPr lang="en" sz="2000"/>
              <a:t>, </a:t>
            </a:r>
            <a:r>
              <a:rPr i="1" lang="en" sz="2000"/>
              <a:t>x </a:t>
            </a:r>
            <a:r>
              <a:rPr lang="en" sz="2000"/>
              <a:t>is a member of </a:t>
            </a:r>
            <a:r>
              <a:rPr b="1" lang="en" sz="2000"/>
              <a:t>B</a:t>
            </a:r>
            <a:r>
              <a:rPr lang="en" sz="2000"/>
              <a:t>.</a:t>
            </a:r>
          </a:p>
          <a:p>
            <a:pPr indent="-228600" lvl="1" marL="914400" rtl="0">
              <a:spcBef>
                <a:spcPts val="0"/>
              </a:spcBef>
              <a:spcAft>
                <a:spcPts val="0"/>
              </a:spcAft>
            </a:pPr>
            <a:r>
              <a:rPr i="1" lang="en"/>
              <a:t>cf. </a:t>
            </a:r>
            <a:r>
              <a:rPr lang="en"/>
              <a:t>Liskov Substitution Principle in OO</a:t>
            </a:r>
          </a:p>
          <a:p>
            <a:pPr indent="-228600" lvl="1" marL="914400" rtl="0">
              <a:spcBef>
                <a:spcPts val="0"/>
              </a:spcBef>
              <a:spcAft>
                <a:spcPts val="1000"/>
              </a:spcAft>
            </a:pPr>
            <a:r>
              <a:rPr lang="en"/>
              <a:t>E.g. Mammal subClassOf Animal</a:t>
            </a:r>
          </a:p>
          <a:p>
            <a:pPr indent="-228600" lvl="0" marL="457200" rtl="0">
              <a:spcBef>
                <a:spcPts val="0"/>
              </a:spcBef>
              <a:spcAft>
                <a:spcPts val="0"/>
              </a:spcAft>
            </a:pPr>
            <a:r>
              <a:rPr lang="en"/>
              <a:t>Property</a:t>
            </a:r>
          </a:p>
          <a:p>
            <a:pPr indent="-228600" lvl="1" marL="914400" rtl="0">
              <a:spcBef>
                <a:spcPts val="0"/>
              </a:spcBef>
              <a:spcAft>
                <a:spcPts val="0"/>
              </a:spcAft>
            </a:pPr>
            <a:r>
              <a:rPr lang="en" sz="2000"/>
              <a:t>If </a:t>
            </a:r>
            <a:r>
              <a:rPr b="1" lang="en" sz="2000"/>
              <a:t>P </a:t>
            </a:r>
            <a:r>
              <a:rPr lang="en" sz="2000"/>
              <a:t>is a subproperty of </a:t>
            </a:r>
            <a:r>
              <a:rPr b="1" lang="en" sz="2000"/>
              <a:t>P</a:t>
            </a:r>
            <a:r>
              <a:rPr b="1" lang="en"/>
              <a:t>′</a:t>
            </a:r>
            <a:r>
              <a:rPr lang="en" sz="2000"/>
              <a:t> and </a:t>
            </a:r>
            <a:r>
              <a:rPr i="1" lang="en" sz="2000"/>
              <a:t>x </a:t>
            </a:r>
            <a:r>
              <a:rPr b="1" lang="en" sz="2000"/>
              <a:t>P </a:t>
            </a:r>
            <a:r>
              <a:rPr i="1" lang="en" sz="2000"/>
              <a:t>y</a:t>
            </a:r>
            <a:r>
              <a:rPr lang="en" sz="2000"/>
              <a:t>, then </a:t>
            </a:r>
            <a:r>
              <a:rPr i="1" lang="en" sz="2000"/>
              <a:t>x</a:t>
            </a:r>
            <a:r>
              <a:rPr lang="en" sz="2000"/>
              <a:t> </a:t>
            </a:r>
            <a:r>
              <a:rPr b="1" lang="en" sz="2000"/>
              <a:t>P</a:t>
            </a:r>
            <a:r>
              <a:rPr b="1" lang="en"/>
              <a:t>′</a:t>
            </a:r>
            <a:r>
              <a:rPr lang="en" sz="2000"/>
              <a:t> </a:t>
            </a:r>
            <a:r>
              <a:rPr i="1" lang="en" sz="2000"/>
              <a:t>y</a:t>
            </a:r>
            <a:r>
              <a:rPr lang="en" sz="2000"/>
              <a:t>.</a:t>
            </a:r>
          </a:p>
          <a:p>
            <a:pPr indent="-228600" lvl="1" marL="914400" rtl="0">
              <a:spcBef>
                <a:spcPts val="0"/>
              </a:spcBef>
              <a:spcAft>
                <a:spcPts val="0"/>
              </a:spcAft>
            </a:pPr>
            <a:r>
              <a:rPr lang="en"/>
              <a:t>E.g. hasMother subPropertyOf hasParent</a:t>
            </a:r>
          </a:p>
          <a:p>
            <a:pPr lvl="0" rtl="0">
              <a:spcBef>
                <a:spcPts val="1000"/>
              </a:spcBef>
              <a:buNone/>
            </a:pPr>
            <a:r>
              <a:t/>
            </a:r>
            <a:endParaRPr i="1"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RDFS</a:t>
            </a:r>
          </a:p>
        </p:txBody>
      </p:sp>
      <p:graphicFrame>
        <p:nvGraphicFramePr>
          <p:cNvPr id="344" name="Shape 344"/>
          <p:cNvGraphicFramePr/>
          <p:nvPr/>
        </p:nvGraphicFramePr>
        <p:xfrm>
          <a:off x="390525" y="1856175"/>
          <a:ext cx="3000000" cy="3000000"/>
        </p:xfrm>
        <a:graphic>
          <a:graphicData uri="http://schemas.openxmlformats.org/drawingml/2006/table">
            <a:tbl>
              <a:tblPr>
                <a:solidFill>
                  <a:srgbClr val="FFFFFF"/>
                </a:solidFill>
                <a:tableStyleId>{05C3983E-AFC5-423B-B7F8-6B319EB4F43B}</a:tableStyleId>
              </a:tblPr>
              <a:tblGrid>
                <a:gridCol w="2219325"/>
                <a:gridCol w="2076450"/>
                <a:gridCol w="4067175"/>
              </a:tblGrid>
              <a:tr h="262375">
                <a:tc>
                  <a:txBody>
                    <a:bodyPr>
                      <a:noAutofit/>
                    </a:bodyPr>
                    <a:lstStyle/>
                    <a:p>
                      <a:pPr lvl="0" rtl="0">
                        <a:spcBef>
                          <a:spcPts val="0"/>
                        </a:spcBef>
                        <a:buNone/>
                      </a:pPr>
                      <a:r>
                        <a:rPr lang="en" sz="1100">
                          <a:highlight>
                            <a:srgbClr val="FFFFFF"/>
                          </a:highlight>
                        </a:rPr>
                        <a:t>Construct</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lang="en" sz="1100">
                          <a:highlight>
                            <a:srgbClr val="FFFFFF"/>
                          </a:highlight>
                        </a:rPr>
                        <a:t>Syntactic form</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lang="en" sz="1100">
                          <a:highlight>
                            <a:srgbClr val="FFFFFF"/>
                          </a:highlight>
                        </a:rPr>
                        <a:t>Description</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262375">
                <a:tc>
                  <a:txBody>
                    <a:bodyPr>
                      <a:noAutofit/>
                    </a:bodyPr>
                    <a:lstStyle/>
                    <a:p>
                      <a:pPr lvl="0" rtl="0">
                        <a:spcBef>
                          <a:spcPts val="0"/>
                        </a:spcBef>
                        <a:buNone/>
                      </a:pPr>
                      <a:r>
                        <a:rPr lang="en" sz="1100" u="sng">
                          <a:solidFill>
                            <a:srgbClr val="660099"/>
                          </a:solidFill>
                          <a:highlight>
                            <a:srgbClr val="FFFFFF"/>
                          </a:highlight>
                          <a:hlinkClick r:id="rId3"/>
                        </a:rPr>
                        <a:t>Class</a:t>
                      </a:r>
                      <a:r>
                        <a:rPr lang="en" sz="1100">
                          <a:highlight>
                            <a:srgbClr val="FFFFFF"/>
                          </a:highlight>
                        </a:rPr>
                        <a:t> (a class)</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C</a:t>
                      </a:r>
                      <a:r>
                        <a:rPr lang="en" sz="1100">
                          <a:highlight>
                            <a:srgbClr val="FFFFFF"/>
                          </a:highlight>
                        </a:rPr>
                        <a:t> </a:t>
                      </a:r>
                      <a:r>
                        <a:rPr lang="en" sz="1100">
                          <a:solidFill>
                            <a:srgbClr val="FF4500"/>
                          </a:solidFill>
                          <a:highlight>
                            <a:srgbClr val="FFFFFF"/>
                          </a:highlight>
                        </a:rPr>
                        <a:t>rdf:type rdfs:Class</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C</a:t>
                      </a:r>
                      <a:r>
                        <a:rPr lang="en" sz="1100">
                          <a:highlight>
                            <a:srgbClr val="FFFFFF"/>
                          </a:highlight>
                        </a:rPr>
                        <a:t> (a resource) is an RDF class</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262375">
                <a:tc>
                  <a:txBody>
                    <a:bodyPr>
                      <a:noAutofit/>
                    </a:bodyPr>
                    <a:lstStyle/>
                    <a:p>
                      <a:pPr lvl="0" rtl="0">
                        <a:spcBef>
                          <a:spcPts val="0"/>
                        </a:spcBef>
                        <a:buNone/>
                      </a:pPr>
                      <a:r>
                        <a:rPr lang="en" sz="1100" u="sng">
                          <a:solidFill>
                            <a:srgbClr val="660099"/>
                          </a:solidFill>
                          <a:highlight>
                            <a:srgbClr val="FFFFFF"/>
                          </a:highlight>
                          <a:hlinkClick r:id="rId4"/>
                        </a:rPr>
                        <a:t>Property</a:t>
                      </a:r>
                      <a:r>
                        <a:rPr lang="en" sz="1100">
                          <a:highlight>
                            <a:srgbClr val="FFFFFF"/>
                          </a:highlight>
                        </a:rPr>
                        <a:t> (a class)</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P</a:t>
                      </a:r>
                      <a:r>
                        <a:rPr lang="en" sz="1100">
                          <a:highlight>
                            <a:srgbClr val="FFFFFF"/>
                          </a:highlight>
                        </a:rPr>
                        <a:t> </a:t>
                      </a:r>
                      <a:r>
                        <a:rPr lang="en" sz="1100">
                          <a:solidFill>
                            <a:srgbClr val="FF4500"/>
                          </a:solidFill>
                          <a:highlight>
                            <a:srgbClr val="FFFFFF"/>
                          </a:highlight>
                        </a:rPr>
                        <a:t>rdf:type rdf:Property</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P</a:t>
                      </a:r>
                      <a:r>
                        <a:rPr lang="en" sz="1100">
                          <a:highlight>
                            <a:srgbClr val="FFFFFF"/>
                          </a:highlight>
                        </a:rPr>
                        <a:t> (a resource) is an RDF property</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262375">
                <a:tc>
                  <a:txBody>
                    <a:bodyPr>
                      <a:noAutofit/>
                    </a:bodyPr>
                    <a:lstStyle/>
                    <a:p>
                      <a:pPr lvl="0" rtl="0">
                        <a:spcBef>
                          <a:spcPts val="0"/>
                        </a:spcBef>
                        <a:buNone/>
                      </a:pPr>
                      <a:r>
                        <a:rPr lang="en" sz="1100" u="sng">
                          <a:solidFill>
                            <a:srgbClr val="660099"/>
                          </a:solidFill>
                          <a:highlight>
                            <a:srgbClr val="FFFFFF"/>
                          </a:highlight>
                          <a:hlinkClick r:id="rId5"/>
                        </a:rPr>
                        <a:t>type</a:t>
                      </a:r>
                      <a:r>
                        <a:rPr lang="en" sz="1100">
                          <a:highlight>
                            <a:srgbClr val="FFFFFF"/>
                          </a:highlight>
                        </a:rPr>
                        <a:t> (a property)</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I</a:t>
                      </a:r>
                      <a:r>
                        <a:rPr lang="en" sz="1100">
                          <a:highlight>
                            <a:srgbClr val="FFFFFF"/>
                          </a:highlight>
                        </a:rPr>
                        <a:t> </a:t>
                      </a:r>
                      <a:r>
                        <a:rPr lang="en" sz="1100">
                          <a:solidFill>
                            <a:srgbClr val="FF4500"/>
                          </a:solidFill>
                          <a:highlight>
                            <a:srgbClr val="FFFFFF"/>
                          </a:highlight>
                        </a:rPr>
                        <a:t>rdf:type</a:t>
                      </a:r>
                      <a:r>
                        <a:rPr lang="en" sz="1100">
                          <a:highlight>
                            <a:srgbClr val="FFFFFF"/>
                          </a:highlight>
                        </a:rPr>
                        <a:t> </a:t>
                      </a:r>
                      <a:r>
                        <a:rPr b="1" lang="en" sz="1100">
                          <a:highlight>
                            <a:srgbClr val="FFFFFF"/>
                          </a:highlight>
                        </a:rPr>
                        <a:t>C</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I</a:t>
                      </a:r>
                      <a:r>
                        <a:rPr lang="en" sz="1100">
                          <a:highlight>
                            <a:srgbClr val="FFFFFF"/>
                          </a:highlight>
                        </a:rPr>
                        <a:t> (a resource) is an instance of </a:t>
                      </a:r>
                      <a:r>
                        <a:rPr b="1" lang="en" sz="1100">
                          <a:highlight>
                            <a:srgbClr val="FFFFFF"/>
                          </a:highlight>
                        </a:rPr>
                        <a:t>C</a:t>
                      </a:r>
                      <a:r>
                        <a:rPr lang="en" sz="1100">
                          <a:highlight>
                            <a:srgbClr val="FFFFFF"/>
                          </a:highlight>
                        </a:rPr>
                        <a:t> (a class)</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262375">
                <a:tc>
                  <a:txBody>
                    <a:bodyPr>
                      <a:noAutofit/>
                    </a:bodyPr>
                    <a:lstStyle/>
                    <a:p>
                      <a:pPr lvl="0" rtl="0">
                        <a:spcBef>
                          <a:spcPts val="0"/>
                        </a:spcBef>
                        <a:buNone/>
                      </a:pPr>
                      <a:r>
                        <a:rPr lang="en" sz="1100" u="sng">
                          <a:solidFill>
                            <a:srgbClr val="660099"/>
                          </a:solidFill>
                          <a:highlight>
                            <a:srgbClr val="FFFFFF"/>
                          </a:highlight>
                          <a:hlinkClick r:id="rId6"/>
                        </a:rPr>
                        <a:t>subClassOf</a:t>
                      </a:r>
                      <a:r>
                        <a:rPr lang="en" sz="1100">
                          <a:highlight>
                            <a:srgbClr val="FFFFFF"/>
                          </a:highlight>
                        </a:rPr>
                        <a:t> (a property)</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C1</a:t>
                      </a:r>
                      <a:r>
                        <a:rPr lang="en" sz="1100">
                          <a:highlight>
                            <a:srgbClr val="FFFFFF"/>
                          </a:highlight>
                        </a:rPr>
                        <a:t> </a:t>
                      </a:r>
                      <a:r>
                        <a:rPr lang="en" sz="1100">
                          <a:solidFill>
                            <a:srgbClr val="FF4500"/>
                          </a:solidFill>
                          <a:highlight>
                            <a:srgbClr val="FFFFFF"/>
                          </a:highlight>
                        </a:rPr>
                        <a:t>rdfs:subClassOf</a:t>
                      </a:r>
                      <a:r>
                        <a:rPr lang="en" sz="1100">
                          <a:highlight>
                            <a:srgbClr val="FFFFFF"/>
                          </a:highlight>
                        </a:rPr>
                        <a:t> </a:t>
                      </a:r>
                      <a:r>
                        <a:rPr b="1" lang="en" sz="1100">
                          <a:highlight>
                            <a:srgbClr val="FFFFFF"/>
                          </a:highlight>
                        </a:rPr>
                        <a:t>C2</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C1</a:t>
                      </a:r>
                      <a:r>
                        <a:rPr lang="en" sz="1100">
                          <a:highlight>
                            <a:srgbClr val="FFFFFF"/>
                          </a:highlight>
                        </a:rPr>
                        <a:t> (a class) is a subclass of </a:t>
                      </a:r>
                      <a:r>
                        <a:rPr b="1" lang="en" sz="1100">
                          <a:highlight>
                            <a:srgbClr val="FFFFFF"/>
                          </a:highlight>
                        </a:rPr>
                        <a:t>C2</a:t>
                      </a:r>
                      <a:r>
                        <a:rPr lang="en" sz="1100">
                          <a:highlight>
                            <a:srgbClr val="FFFFFF"/>
                          </a:highlight>
                        </a:rPr>
                        <a:t> (a class)</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262375">
                <a:tc>
                  <a:txBody>
                    <a:bodyPr>
                      <a:noAutofit/>
                    </a:bodyPr>
                    <a:lstStyle/>
                    <a:p>
                      <a:pPr lvl="0" rtl="0">
                        <a:spcBef>
                          <a:spcPts val="0"/>
                        </a:spcBef>
                        <a:buNone/>
                      </a:pPr>
                      <a:r>
                        <a:rPr lang="en" sz="1100" u="sng">
                          <a:solidFill>
                            <a:srgbClr val="660099"/>
                          </a:solidFill>
                          <a:highlight>
                            <a:srgbClr val="FFFFFF"/>
                          </a:highlight>
                          <a:hlinkClick r:id="rId7"/>
                        </a:rPr>
                        <a:t>subPropertyOf</a:t>
                      </a:r>
                      <a:r>
                        <a:rPr lang="en" sz="1100">
                          <a:highlight>
                            <a:srgbClr val="FFFFFF"/>
                          </a:highlight>
                        </a:rPr>
                        <a:t> (a property)</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P1</a:t>
                      </a:r>
                      <a:r>
                        <a:rPr lang="en" sz="1100">
                          <a:highlight>
                            <a:srgbClr val="FFFFFF"/>
                          </a:highlight>
                        </a:rPr>
                        <a:t> </a:t>
                      </a:r>
                      <a:r>
                        <a:rPr lang="en" sz="1100">
                          <a:solidFill>
                            <a:srgbClr val="FF4500"/>
                          </a:solidFill>
                          <a:highlight>
                            <a:srgbClr val="FFFFFF"/>
                          </a:highlight>
                        </a:rPr>
                        <a:t>rdfs:subPropertyOf</a:t>
                      </a:r>
                      <a:r>
                        <a:rPr lang="en" sz="1100">
                          <a:highlight>
                            <a:srgbClr val="FFFFFF"/>
                          </a:highlight>
                        </a:rPr>
                        <a:t> </a:t>
                      </a:r>
                      <a:r>
                        <a:rPr b="1" lang="en" sz="1100">
                          <a:highlight>
                            <a:srgbClr val="FFFFFF"/>
                          </a:highlight>
                        </a:rPr>
                        <a:t>P2</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P1</a:t>
                      </a:r>
                      <a:r>
                        <a:rPr lang="en" sz="1100">
                          <a:highlight>
                            <a:srgbClr val="FFFFFF"/>
                          </a:highlight>
                        </a:rPr>
                        <a:t> (a property) is a sub-property of </a:t>
                      </a:r>
                      <a:r>
                        <a:rPr b="1" lang="en" sz="1100">
                          <a:highlight>
                            <a:srgbClr val="FFFFFF"/>
                          </a:highlight>
                        </a:rPr>
                        <a:t>P2</a:t>
                      </a:r>
                      <a:r>
                        <a:rPr lang="en" sz="1100">
                          <a:highlight>
                            <a:srgbClr val="FFFFFF"/>
                          </a:highlight>
                        </a:rPr>
                        <a:t> (a property)</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262375">
                <a:tc>
                  <a:txBody>
                    <a:bodyPr>
                      <a:noAutofit/>
                    </a:bodyPr>
                    <a:lstStyle/>
                    <a:p>
                      <a:pPr lvl="0" rtl="0">
                        <a:spcBef>
                          <a:spcPts val="0"/>
                        </a:spcBef>
                        <a:buNone/>
                      </a:pPr>
                      <a:r>
                        <a:rPr lang="en" sz="1100" u="sng">
                          <a:solidFill>
                            <a:srgbClr val="660099"/>
                          </a:solidFill>
                          <a:highlight>
                            <a:srgbClr val="FFFFFF"/>
                          </a:highlight>
                          <a:hlinkClick r:id="rId8"/>
                        </a:rPr>
                        <a:t>domain</a:t>
                      </a:r>
                      <a:r>
                        <a:rPr lang="en" sz="1100">
                          <a:highlight>
                            <a:srgbClr val="FFFFFF"/>
                          </a:highlight>
                        </a:rPr>
                        <a:t> (a property)</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P</a:t>
                      </a:r>
                      <a:r>
                        <a:rPr lang="en" sz="1100">
                          <a:highlight>
                            <a:srgbClr val="FFFFFF"/>
                          </a:highlight>
                        </a:rPr>
                        <a:t> </a:t>
                      </a:r>
                      <a:r>
                        <a:rPr lang="en" sz="1100">
                          <a:solidFill>
                            <a:srgbClr val="FF4500"/>
                          </a:solidFill>
                          <a:highlight>
                            <a:srgbClr val="FFFFFF"/>
                          </a:highlight>
                        </a:rPr>
                        <a:t>rdfs:domain</a:t>
                      </a:r>
                      <a:r>
                        <a:rPr lang="en" sz="1100">
                          <a:highlight>
                            <a:srgbClr val="FFFFFF"/>
                          </a:highlight>
                        </a:rPr>
                        <a:t> </a:t>
                      </a:r>
                      <a:r>
                        <a:rPr b="1" lang="en" sz="1100">
                          <a:highlight>
                            <a:srgbClr val="FFFFFF"/>
                          </a:highlight>
                        </a:rPr>
                        <a:t>C</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lang="en" sz="1100">
                          <a:highlight>
                            <a:srgbClr val="FFFFFF"/>
                          </a:highlight>
                        </a:rPr>
                        <a:t>domain of </a:t>
                      </a:r>
                      <a:r>
                        <a:rPr b="1" lang="en" sz="1100">
                          <a:highlight>
                            <a:srgbClr val="FFFFFF"/>
                          </a:highlight>
                        </a:rPr>
                        <a:t>P</a:t>
                      </a:r>
                      <a:r>
                        <a:rPr lang="en" sz="1100">
                          <a:highlight>
                            <a:srgbClr val="FFFFFF"/>
                          </a:highlight>
                        </a:rPr>
                        <a:t> (a property) is </a:t>
                      </a:r>
                      <a:r>
                        <a:rPr b="1" lang="en" sz="1100">
                          <a:highlight>
                            <a:srgbClr val="FFFFFF"/>
                          </a:highlight>
                        </a:rPr>
                        <a:t>C</a:t>
                      </a:r>
                      <a:r>
                        <a:rPr lang="en" sz="1100">
                          <a:highlight>
                            <a:srgbClr val="FFFFFF"/>
                          </a:highlight>
                        </a:rPr>
                        <a:t> (a class)</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262375">
                <a:tc>
                  <a:txBody>
                    <a:bodyPr>
                      <a:noAutofit/>
                    </a:bodyPr>
                    <a:lstStyle/>
                    <a:p>
                      <a:pPr lvl="0" rtl="0">
                        <a:spcBef>
                          <a:spcPts val="0"/>
                        </a:spcBef>
                        <a:buNone/>
                      </a:pPr>
                      <a:r>
                        <a:rPr lang="en" sz="1100" u="sng">
                          <a:solidFill>
                            <a:srgbClr val="660099"/>
                          </a:solidFill>
                          <a:highlight>
                            <a:srgbClr val="FFFFFF"/>
                          </a:highlight>
                          <a:hlinkClick r:id="rId9"/>
                        </a:rPr>
                        <a:t>range</a:t>
                      </a:r>
                      <a:r>
                        <a:rPr lang="en" sz="1100">
                          <a:highlight>
                            <a:srgbClr val="FFFFFF"/>
                          </a:highlight>
                        </a:rPr>
                        <a:t> (a property)</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b="1" lang="en" sz="1100">
                          <a:highlight>
                            <a:srgbClr val="FFFFFF"/>
                          </a:highlight>
                        </a:rPr>
                        <a:t>P</a:t>
                      </a:r>
                      <a:r>
                        <a:rPr lang="en" sz="1100">
                          <a:highlight>
                            <a:srgbClr val="FFFFFF"/>
                          </a:highlight>
                        </a:rPr>
                        <a:t> </a:t>
                      </a:r>
                      <a:r>
                        <a:rPr lang="en" sz="1100">
                          <a:solidFill>
                            <a:srgbClr val="FF4500"/>
                          </a:solidFill>
                          <a:highlight>
                            <a:srgbClr val="FFFFFF"/>
                          </a:highlight>
                        </a:rPr>
                        <a:t>rdfs:range</a:t>
                      </a:r>
                      <a:r>
                        <a:rPr lang="en" sz="1100">
                          <a:highlight>
                            <a:srgbClr val="FFFFFF"/>
                          </a:highlight>
                        </a:rPr>
                        <a:t> </a:t>
                      </a:r>
                      <a:r>
                        <a:rPr b="1" lang="en" sz="1100">
                          <a:highlight>
                            <a:srgbClr val="FFFFFF"/>
                          </a:highlight>
                        </a:rPr>
                        <a:t>C</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spcBef>
                          <a:spcPts val="0"/>
                        </a:spcBef>
                        <a:buNone/>
                      </a:pPr>
                      <a:r>
                        <a:rPr lang="en" sz="1100">
                          <a:highlight>
                            <a:srgbClr val="FFFFFF"/>
                          </a:highlight>
                        </a:rPr>
                        <a:t>range of </a:t>
                      </a:r>
                      <a:r>
                        <a:rPr b="1" lang="en" sz="1100">
                          <a:highlight>
                            <a:srgbClr val="FFFFFF"/>
                          </a:highlight>
                        </a:rPr>
                        <a:t>P</a:t>
                      </a:r>
                      <a:r>
                        <a:rPr lang="en" sz="1100">
                          <a:highlight>
                            <a:srgbClr val="FFFFFF"/>
                          </a:highlight>
                        </a:rPr>
                        <a:t> (a property) is </a:t>
                      </a:r>
                      <a:r>
                        <a:rPr b="1" lang="en" sz="1100">
                          <a:highlight>
                            <a:srgbClr val="FFFFFF"/>
                          </a:highlight>
                        </a:rPr>
                        <a:t>C</a:t>
                      </a:r>
                      <a:r>
                        <a:rPr lang="en" sz="1100">
                          <a:highlight>
                            <a:srgbClr val="FFFFFF"/>
                          </a:highlight>
                        </a:rPr>
                        <a:t> (a class)</a:t>
                      </a:r>
                    </a:p>
                  </a:txBody>
                  <a:tcPr marT="27950" marB="27950" marR="69850" marL="6985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348" name="Shape 348"/>
        <p:cNvGrpSpPr/>
        <p:nvPr/>
      </p:nvGrpSpPr>
      <p:grpSpPr>
        <a:xfrm>
          <a:off x="0" y="0"/>
          <a:ext cx="0" cy="0"/>
          <a:chOff x="0" y="0"/>
          <a:chExt cx="0" cy="0"/>
        </a:xfrm>
      </p:grpSpPr>
      <p:sp>
        <p:nvSpPr>
          <p:cNvPr id="349" name="Shape 34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42307"/>
              <a:buFont typeface="Arial"/>
              <a:buNone/>
            </a:pPr>
            <a:r>
              <a:rPr lang="en" sz="2600"/>
              <a:t>Our Semantic Modeling Bias: Other Approaches</a:t>
            </a:r>
          </a:p>
          <a:p>
            <a:pPr lvl="0">
              <a:spcBef>
                <a:spcPts val="0"/>
              </a:spcBef>
              <a:buNone/>
            </a:pPr>
            <a:r>
              <a:t/>
            </a:r>
            <a:endParaRPr/>
          </a:p>
        </p:txBody>
      </p:sp>
      <p:sp>
        <p:nvSpPr>
          <p:cNvPr id="350" name="Shape 35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0"/>
              </a:spcAft>
            </a:pPr>
            <a:r>
              <a:rPr lang="en"/>
              <a:t>Hierarchical</a:t>
            </a:r>
          </a:p>
          <a:p>
            <a:pPr indent="-228600" lvl="0" marL="457200" marR="0" rtl="0" algn="l">
              <a:lnSpc>
                <a:spcPct val="115000"/>
              </a:lnSpc>
              <a:spcBef>
                <a:spcPts val="0"/>
              </a:spcBef>
              <a:spcAft>
                <a:spcPts val="1600"/>
              </a:spcAft>
            </a:pPr>
            <a:r>
              <a:rPr lang="en"/>
              <a:t>Network</a:t>
            </a:r>
            <a:r>
              <a:rPr lang="en"/>
              <a:t> </a:t>
            </a:r>
            <a:r>
              <a:rPr lang="en" sz="1400"/>
              <a:t>(</a:t>
            </a:r>
            <a:r>
              <a:rPr lang="en" sz="1400"/>
              <a:t>see:</a:t>
            </a:r>
            <a:r>
              <a:rPr i="1" lang="en" sz="1400" u="sng">
                <a:solidFill>
                  <a:schemeClr val="hlink"/>
                </a:solidFill>
                <a:hlinkClick r:id="rId3"/>
              </a:rPr>
              <a:t>Programmer as Navigator</a:t>
            </a:r>
            <a:r>
              <a:rPr lang="en" sz="1400"/>
              <a:t>, Bachmann)</a:t>
            </a:r>
          </a:p>
          <a:p>
            <a:pPr indent="-228600" lvl="0" marL="457200" marR="0" rtl="0" algn="l">
              <a:lnSpc>
                <a:spcPct val="115000"/>
              </a:lnSpc>
              <a:spcBef>
                <a:spcPts val="0"/>
              </a:spcBef>
              <a:spcAft>
                <a:spcPts val="1600"/>
              </a:spcAft>
            </a:pPr>
            <a:r>
              <a:rPr lang="en"/>
              <a:t>Relational</a:t>
            </a:r>
          </a:p>
          <a:p>
            <a:pPr indent="-228600" lvl="0" marL="457200" marR="0" rtl="0" algn="l">
              <a:lnSpc>
                <a:spcPct val="115000"/>
              </a:lnSpc>
              <a:spcBef>
                <a:spcPts val="0"/>
              </a:spcBef>
              <a:spcAft>
                <a:spcPts val="1600"/>
              </a:spcAft>
            </a:pPr>
            <a:r>
              <a:rPr lang="en"/>
              <a:t>Object Oriented</a:t>
            </a:r>
          </a:p>
          <a:p>
            <a:pPr lvl="0" marR="0" rtl="0" algn="l">
              <a:lnSpc>
                <a:spcPct val="115000"/>
              </a:lnSpc>
              <a:spcBef>
                <a:spcPts val="0"/>
              </a:spcBef>
              <a:spcAft>
                <a:spcPts val="1600"/>
              </a:spcAft>
              <a:buNone/>
            </a:pPr>
            <a:r>
              <a:rPr lang="en"/>
              <a:t>More abstractly:</a:t>
            </a:r>
          </a:p>
          <a:p>
            <a:pPr indent="-228600" lvl="0" marL="457200" marR="0" rtl="0" algn="l">
              <a:lnSpc>
                <a:spcPct val="115000"/>
              </a:lnSpc>
              <a:spcBef>
                <a:spcPts val="0"/>
              </a:spcBef>
              <a:spcAft>
                <a:spcPts val="1600"/>
              </a:spcAft>
            </a:pPr>
            <a:r>
              <a:rPr lang="en"/>
              <a:t>Entity-Relationship</a:t>
            </a:r>
          </a:p>
          <a:p>
            <a:pPr indent="-228600" lvl="0" marL="457200" marR="0" rtl="0" algn="l">
              <a:lnSpc>
                <a:spcPct val="115000"/>
              </a:lnSpc>
              <a:spcBef>
                <a:spcPts val="0"/>
              </a:spcBef>
              <a:spcAft>
                <a:spcPts val="1600"/>
              </a:spcAft>
            </a:pPr>
            <a:r>
              <a:rPr lang="en"/>
              <a:t>Object-Role</a:t>
            </a:r>
          </a:p>
          <a:p>
            <a:pPr indent="-228600" lvl="0" marL="457200" marR="0" rtl="0" algn="l">
              <a:lnSpc>
                <a:spcPct val="115000"/>
              </a:lnSpc>
              <a:spcBef>
                <a:spcPts val="0"/>
              </a:spcBef>
              <a:spcAft>
                <a:spcPts val="1600"/>
              </a:spcAft>
            </a:pPr>
            <a:r>
              <a:rPr lang="en"/>
              <a:t>Definitional Theory</a:t>
            </a:r>
          </a:p>
          <a:p>
            <a:pPr lvl="0" marR="0" rtl="0" algn="l">
              <a:lnSpc>
                <a:spcPct val="115000"/>
              </a:lnSpc>
              <a:spcBef>
                <a:spcPts val="0"/>
              </a:spcBef>
              <a:spcAft>
                <a:spcPts val="1600"/>
              </a:spcAft>
              <a:buNone/>
            </a:pPr>
            <a:r>
              <a:t/>
            </a:r>
            <a:endParaRPr/>
          </a:p>
          <a:p>
            <a:pPr lvl="0" rt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354" name="Shape 354"/>
        <p:cNvGrpSpPr/>
        <p:nvPr/>
      </p:nvGrpSpPr>
      <p:grpSpPr>
        <a:xfrm>
          <a:off x="0" y="0"/>
          <a:ext cx="0" cy="0"/>
          <a:chOff x="0" y="0"/>
          <a:chExt cx="0" cy="0"/>
        </a:xfrm>
      </p:grpSpPr>
      <p:sp>
        <p:nvSpPr>
          <p:cNvPr id="355" name="Shape 35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Our Semantic Modeling Bias: What Gives?</a:t>
            </a:r>
          </a:p>
        </p:txBody>
      </p:sp>
      <p:sp>
        <p:nvSpPr>
          <p:cNvPr id="356" name="Shape 35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Avoid “Database Orientation”</a:t>
            </a:r>
          </a:p>
          <a:p>
            <a:pPr indent="-228600" lvl="1" marL="914400" rtl="0">
              <a:spcBef>
                <a:spcPts val="0"/>
              </a:spcBef>
            </a:pPr>
            <a:r>
              <a:rPr lang="en"/>
              <a:t>or language specific “data structure orientation”.</a:t>
            </a:r>
          </a:p>
          <a:p>
            <a:pPr indent="-228600" lvl="1" marL="914400" rtl="0">
              <a:spcBef>
                <a:spcPts val="0"/>
              </a:spcBef>
              <a:spcAft>
                <a:spcPts val="1000"/>
              </a:spcAft>
            </a:pPr>
            <a:r>
              <a:rPr lang="en"/>
              <a:t>or “document model orientation”.</a:t>
            </a:r>
          </a:p>
          <a:p>
            <a:pPr indent="-228600" lvl="0" marL="457200" rtl="0">
              <a:spcBef>
                <a:spcPts val="0"/>
              </a:spcBef>
            </a:pPr>
            <a:r>
              <a:rPr lang="en"/>
              <a:t>Focus on Interoperability</a:t>
            </a:r>
          </a:p>
          <a:p>
            <a:pPr indent="-228600" lvl="1" marL="914400" rtl="0">
              <a:spcBef>
                <a:spcPts val="0"/>
              </a:spcBef>
              <a:spcAft>
                <a:spcPts val="1000"/>
              </a:spcAft>
            </a:pPr>
            <a:r>
              <a:rPr lang="en"/>
              <a:t>Semantic Modeling = data is self-describing in a known semantics. </a:t>
            </a:r>
            <a:r>
              <a:rPr lang="en" sz="1200"/>
              <a:t>(wat?!)</a:t>
            </a:r>
          </a:p>
          <a:p>
            <a:pPr indent="-228600" lvl="0" marL="457200" rtl="0">
              <a:spcBef>
                <a:spcPts val="0"/>
              </a:spcBef>
            </a:pPr>
            <a:r>
              <a:rPr lang="en"/>
              <a:t>Simplicity</a:t>
            </a:r>
          </a:p>
          <a:p>
            <a:pPr indent="-228600" lvl="1" marL="914400" rtl="0">
              <a:spcBef>
                <a:spcPts val="0"/>
              </a:spcBef>
            </a:pPr>
            <a:r>
              <a:rPr lang="en"/>
              <a:t>model reduces to a single kind of object and binary relations.</a:t>
            </a:r>
          </a:p>
          <a:p>
            <a:pPr indent="-228600" lvl="1" marL="914400">
              <a:spcBef>
                <a:spcPts val="0"/>
              </a:spcBef>
            </a:pPr>
            <a:r>
              <a:rPr lang="en"/>
              <a:t>“Simple” not to be confused with “easy”.</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Communication Channels</a:t>
            </a:r>
          </a:p>
        </p:txBody>
      </p:sp>
      <p:sp>
        <p:nvSpPr>
          <p:cNvPr id="143" name="Shape 14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Alert a facilitator if you need help or have questions</a:t>
            </a:r>
          </a:p>
          <a:p>
            <a:pPr indent="-228600" lvl="0" marL="457200" rtl="0">
              <a:spcBef>
                <a:spcPts val="0"/>
              </a:spcBef>
              <a:buChar char="●"/>
            </a:pPr>
            <a:r>
              <a:rPr lang="en"/>
              <a:t>Project Hydra Slack: </a:t>
            </a:r>
            <a:r>
              <a:rPr b="1" lang="en"/>
              <a:t>#hc2016-datamodeling</a:t>
            </a:r>
            <a:r>
              <a:rPr lang="en"/>
              <a:t> channel</a:t>
            </a:r>
          </a:p>
          <a:p>
            <a:pPr indent="-228600" lvl="1" marL="914400" rtl="0">
              <a:spcBef>
                <a:spcPts val="0"/>
              </a:spcBef>
              <a:buChar char="○"/>
            </a:pPr>
            <a:r>
              <a:rPr lang="en" u="sng">
                <a:solidFill>
                  <a:schemeClr val="hlink"/>
                </a:solidFill>
                <a:hlinkClick r:id="rId3"/>
              </a:rPr>
              <a:t>https://project-hydra.slack.com/</a:t>
            </a:r>
            <a:r>
              <a:rPr lang="en"/>
              <a:t> </a:t>
            </a:r>
          </a:p>
          <a:p>
            <a:pPr indent="-228600" lvl="1" marL="914400">
              <a:spcBef>
                <a:spcPts val="0"/>
              </a:spcBef>
              <a:buChar char="○"/>
            </a:pPr>
            <a:r>
              <a:rPr lang="en"/>
              <a:t>Sign up for an invitation here: </a:t>
            </a:r>
            <a:r>
              <a:rPr lang="en" u="sng">
                <a:solidFill>
                  <a:schemeClr val="hlink"/>
                </a:solidFill>
                <a:hlinkClick r:id="rId4"/>
              </a:rPr>
              <a:t>http://slack.projecthydra.org/</a:t>
            </a:r>
            <a:r>
              <a:rPr lang="en"/>
              <a:t> </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360" name="Shape 360"/>
        <p:cNvGrpSpPr/>
        <p:nvPr/>
      </p:nvGrpSpPr>
      <p:grpSpPr>
        <a:xfrm>
          <a:off x="0" y="0"/>
          <a:ext cx="0" cy="0"/>
          <a:chOff x="0" y="0"/>
          <a:chExt cx="0" cy="0"/>
        </a:xfrm>
      </p:grpSpPr>
      <p:sp>
        <p:nvSpPr>
          <p:cNvPr id="361" name="Shape 361"/>
          <p:cNvSpPr txBox="1"/>
          <p:nvPr>
            <p:ph type="title"/>
          </p:nvPr>
        </p:nvSpPr>
        <p:spPr>
          <a:xfrm>
            <a:off x="311700" y="896375"/>
            <a:ext cx="8520600" cy="3041400"/>
          </a:xfrm>
          <a:prstGeom prst="rect">
            <a:avLst/>
          </a:prstGeom>
        </p:spPr>
        <p:txBody>
          <a:bodyPr anchorCtr="0" anchor="ctr" bIns="91425" lIns="91425" rIns="91425" tIns="91425">
            <a:noAutofit/>
          </a:bodyPr>
          <a:lstStyle/>
          <a:p>
            <a:pPr lvl="0" rtl="0">
              <a:spcBef>
                <a:spcPts val="0"/>
              </a:spcBef>
              <a:buNone/>
            </a:pPr>
            <a:r>
              <a:rPr lang="en" sz="4200">
                <a:solidFill>
                  <a:srgbClr val="FFFFFF"/>
                </a:solidFill>
              </a:rPr>
              <a:t>15 Minute Break</a:t>
            </a:r>
          </a:p>
          <a:p>
            <a:pPr lvl="0" rtl="0">
              <a:spcBef>
                <a:spcPts val="0"/>
              </a:spcBef>
              <a:buNone/>
            </a:pPr>
            <a:r>
              <a:rPr lang="en" sz="4200">
                <a:solidFill>
                  <a:srgbClr val="FFFFFF"/>
                </a:solidFill>
              </a:rPr>
              <a:t>Reconvene at 10:30 AM</a:t>
            </a:r>
          </a:p>
        </p:txBody>
      </p:sp>
      <p:cxnSp>
        <p:nvCxnSpPr>
          <p:cNvPr id="362" name="Shape 362"/>
          <p:cNvCxnSpPr/>
          <p:nvPr/>
        </p:nvCxnSpPr>
        <p:spPr>
          <a:xfrm>
            <a:off x="1936200" y="1408584"/>
            <a:ext cx="5271600" cy="0"/>
          </a:xfrm>
          <a:prstGeom prst="straightConnector1">
            <a:avLst/>
          </a:prstGeom>
          <a:noFill/>
          <a:ln cap="flat" cmpd="sng" w="228600">
            <a:solidFill>
              <a:srgbClr val="FFFFFF"/>
            </a:solidFill>
            <a:prstDash val="solid"/>
            <a:round/>
            <a:headEnd len="lg" w="lg" type="none"/>
            <a:tailEnd len="lg" w="lg" type="none"/>
          </a:ln>
        </p:spPr>
      </p:cxnSp>
      <p:cxnSp>
        <p:nvCxnSpPr>
          <p:cNvPr id="363" name="Shape 363"/>
          <p:cNvCxnSpPr/>
          <p:nvPr/>
        </p:nvCxnSpPr>
        <p:spPr>
          <a:xfrm>
            <a:off x="1936200" y="3556500"/>
            <a:ext cx="5271600" cy="0"/>
          </a:xfrm>
          <a:prstGeom prst="straightConnector1">
            <a:avLst/>
          </a:prstGeom>
          <a:noFill/>
          <a:ln cap="flat" cmpd="sng" w="228600">
            <a:solidFill>
              <a:srgbClr val="FFFFFF"/>
            </a:solidFill>
            <a:prstDash val="solid"/>
            <a:round/>
            <a:headEnd len="lg" w="lg" type="none"/>
            <a:tailEnd len="lg" w="lg"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367" name="Shape 367"/>
        <p:cNvGrpSpPr/>
        <p:nvPr/>
      </p:nvGrpSpPr>
      <p:grpSpPr>
        <a:xfrm>
          <a:off x="0" y="0"/>
          <a:ext cx="0" cy="0"/>
          <a:chOff x="0" y="0"/>
          <a:chExt cx="0" cy="0"/>
        </a:xfrm>
      </p:grpSpPr>
      <p:sp>
        <p:nvSpPr>
          <p:cNvPr id="368" name="Shape 368"/>
          <p:cNvSpPr txBox="1"/>
          <p:nvPr>
            <p:ph type="title"/>
          </p:nvPr>
        </p:nvSpPr>
        <p:spPr>
          <a:xfrm>
            <a:off x="490250" y="450150"/>
            <a:ext cx="6367800" cy="4365000"/>
          </a:xfrm>
          <a:prstGeom prst="rect">
            <a:avLst/>
          </a:prstGeom>
        </p:spPr>
        <p:txBody>
          <a:bodyPr anchorCtr="0" anchor="ctr" bIns="91425" lIns="91425" rIns="91425" tIns="91425">
            <a:noAutofit/>
          </a:bodyPr>
          <a:lstStyle/>
          <a:p>
            <a:pPr lvl="0" algn="l">
              <a:spcBef>
                <a:spcPts val="0"/>
              </a:spcBef>
              <a:buClr>
                <a:schemeClr val="dk1"/>
              </a:buClr>
              <a:buSzPct val="25000"/>
              <a:buFont typeface="Arial"/>
              <a:buNone/>
            </a:pPr>
            <a:r>
              <a:rPr lang="en"/>
              <a:t>Modeling in (a) Context</a:t>
            </a:r>
          </a:p>
          <a:p>
            <a:pPr lvl="0" algn="l">
              <a:spcBef>
                <a:spcPts val="0"/>
              </a:spcBef>
              <a:buClr>
                <a:schemeClr val="dk1"/>
              </a:buClr>
              <a:buSzPct val="25000"/>
              <a:buFont typeface="Arial"/>
              <a:buNone/>
            </a:pPr>
            <a:r>
              <a:t/>
            </a:r>
            <a:endParaRPr/>
          </a:p>
          <a:p>
            <a:pPr lvl="0" rtl="0" algn="l">
              <a:spcBef>
                <a:spcPts val="0"/>
              </a:spcBef>
              <a:buClr>
                <a:srgbClr val="000000"/>
              </a:buClr>
              <a:buSzPct val="36666"/>
              <a:buFont typeface="Arial"/>
              <a:buNone/>
            </a:pPr>
            <a:r>
              <a:rPr lang="en" sz="3000"/>
              <a:t>What does Data Modeling as described look like?</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372" name="Shape 372"/>
        <p:cNvGrpSpPr/>
        <p:nvPr/>
      </p:nvGrpSpPr>
      <p:grpSpPr>
        <a:xfrm>
          <a:off x="0" y="0"/>
          <a:ext cx="0" cy="0"/>
          <a:chOff x="0" y="0"/>
          <a:chExt cx="0" cy="0"/>
        </a:xfrm>
      </p:grpSpPr>
      <p:sp>
        <p:nvSpPr>
          <p:cNvPr id="373" name="Shape 373"/>
          <p:cNvSpPr txBox="1"/>
          <p:nvPr>
            <p:ph idx="1" type="body"/>
          </p:nvPr>
        </p:nvSpPr>
        <p:spPr>
          <a:xfrm>
            <a:off x="311700" y="246100"/>
            <a:ext cx="8520600" cy="46389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sz="2600"/>
              <a:t>‘Unfortunately, these disciplines have not yet reached agreement regarding the terminology, concepts, and mechanisms that we use to distinguish between the objects and relationships in a domain. Consequently, we do not have a solid theoretical basis on which to base our study, and, as is often the case </a:t>
            </a:r>
            <a:r>
              <a:rPr b="1" lang="en" sz="2600"/>
              <a:t>when discussion information systems, we must adopt a humble and eclectic attitude.</a:t>
            </a:r>
            <a:r>
              <a:rPr lang="en" sz="2600"/>
              <a:t>’</a:t>
            </a:r>
          </a:p>
          <a:p>
            <a:pPr indent="0" lvl="0" marL="3657600" marR="0" rtl="0" algn="l">
              <a:lnSpc>
                <a:spcPct val="115000"/>
              </a:lnSpc>
              <a:spcBef>
                <a:spcPts val="0"/>
              </a:spcBef>
              <a:spcAft>
                <a:spcPts val="0"/>
              </a:spcAft>
              <a:buNone/>
            </a:pPr>
            <a:r>
              <a:rPr lang="en" sz="1400"/>
              <a:t> - Conceptual Modeling of Information Systems. p. 10</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 name="Shape 377"/>
        <p:cNvGrpSpPr/>
        <p:nvPr/>
      </p:nvGrpSpPr>
      <p:grpSpPr>
        <a:xfrm>
          <a:off x="0" y="0"/>
          <a:ext cx="0" cy="0"/>
          <a:chOff x="0" y="0"/>
          <a:chExt cx="0" cy="0"/>
        </a:xfrm>
      </p:grpSpPr>
      <p:pic>
        <p:nvPicPr>
          <p:cNvPr id="378" name="Shape 378"/>
          <p:cNvPicPr preferRelativeResize="0"/>
          <p:nvPr/>
        </p:nvPicPr>
        <p:blipFill rotWithShape="1">
          <a:blip r:embed="rId3">
            <a:alphaModFix amt="50000"/>
          </a:blip>
          <a:srcRect b="3548" l="0" r="0" t="3548"/>
          <a:stretch/>
        </p:blipFill>
        <p:spPr>
          <a:xfrm>
            <a:off x="0" y="0"/>
            <a:ext cx="9144004" cy="5143497"/>
          </a:xfrm>
          <a:prstGeom prst="rect">
            <a:avLst/>
          </a:prstGeom>
          <a:noFill/>
          <a:ln>
            <a:noFill/>
          </a:ln>
        </p:spPr>
      </p:pic>
      <p:sp>
        <p:nvSpPr>
          <p:cNvPr id="379" name="Shape 379"/>
          <p:cNvSpPr txBox="1"/>
          <p:nvPr>
            <p:ph type="ctrTitle"/>
          </p:nvPr>
        </p:nvSpPr>
        <p:spPr>
          <a:xfrm>
            <a:off x="1837575" y="1251525"/>
            <a:ext cx="5445900" cy="2640600"/>
          </a:xfrm>
          <a:prstGeom prst="rect">
            <a:avLst/>
          </a:prstGeom>
        </p:spPr>
        <p:txBody>
          <a:bodyPr anchorCtr="0" anchor="ctr" bIns="91425" lIns="91425" rIns="91425" tIns="91425">
            <a:noAutofit/>
          </a:bodyPr>
          <a:lstStyle/>
          <a:p>
            <a:pPr lvl="0">
              <a:spcBef>
                <a:spcPts val="0"/>
              </a:spcBef>
              <a:buNone/>
            </a:pPr>
            <a:r>
              <a:rPr lang="en"/>
              <a:t>Communication &amp; Data Modeling</a:t>
            </a:r>
          </a:p>
          <a:p>
            <a:pPr lvl="0" rtl="0">
              <a:spcBef>
                <a:spcPts val="0"/>
              </a:spcBef>
              <a:buNone/>
            </a:pPr>
            <a:r>
              <a:rPr lang="en" sz="2800">
                <a:solidFill>
                  <a:srgbClr val="FFFFFF"/>
                </a:solidFill>
                <a:latin typeface="Inconsolata"/>
                <a:ea typeface="Inconsolata"/>
                <a:cs typeface="Inconsolata"/>
                <a:sym typeface="Inconsolata"/>
              </a:rPr>
              <a:t>“humble &amp; eclectic attitude”</a:t>
            </a:r>
          </a:p>
        </p:txBody>
      </p:sp>
      <p:sp>
        <p:nvSpPr>
          <p:cNvPr id="380" name="Shape 380"/>
          <p:cNvSpPr txBox="1"/>
          <p:nvPr/>
        </p:nvSpPr>
        <p:spPr>
          <a:xfrm>
            <a:off x="0" y="4824875"/>
            <a:ext cx="9144000" cy="255900"/>
          </a:xfrm>
          <a:prstGeom prst="rect">
            <a:avLst/>
          </a:prstGeom>
          <a:noFill/>
          <a:ln>
            <a:noFill/>
          </a:ln>
        </p:spPr>
        <p:txBody>
          <a:bodyPr anchorCtr="0" anchor="t" bIns="91425" lIns="91425" rIns="91425" tIns="91425">
            <a:noAutofit/>
          </a:bodyPr>
          <a:lstStyle/>
          <a:p>
            <a:pPr lvl="0" algn="ctr">
              <a:spcBef>
                <a:spcPts val="0"/>
              </a:spcBef>
              <a:buNone/>
            </a:pPr>
            <a:r>
              <a:rPr lang="en" sz="1000">
                <a:solidFill>
                  <a:srgbClr val="FFFFFF"/>
                </a:solidFill>
                <a:latin typeface="Inconsolata"/>
                <a:ea typeface="Inconsolata"/>
                <a:cs typeface="Inconsolata"/>
                <a:sym typeface="Inconsolata"/>
              </a:rPr>
              <a:t>Photo from http://observer.com/2013/03/dj-spooky-spins-off-from-90s-turntable-phenom-to-the-mets-first-artist-in-residence/</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384" name="Shape 384"/>
        <p:cNvGrpSpPr/>
        <p:nvPr/>
      </p:nvGrpSpPr>
      <p:grpSpPr>
        <a:xfrm>
          <a:off x="0" y="0"/>
          <a:ext cx="0" cy="0"/>
          <a:chOff x="0" y="0"/>
          <a:chExt cx="0" cy="0"/>
        </a:xfrm>
      </p:grpSpPr>
      <p:sp>
        <p:nvSpPr>
          <p:cNvPr id="385" name="Shape 38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Communication of Needs: An Example</a:t>
            </a:r>
          </a:p>
        </p:txBody>
      </p:sp>
      <p:sp>
        <p:nvSpPr>
          <p:cNvPr id="386" name="Shape 386"/>
          <p:cNvSpPr txBox="1"/>
          <p:nvPr>
            <p:ph idx="1" type="body"/>
          </p:nvPr>
        </p:nvSpPr>
        <p:spPr>
          <a:xfrm>
            <a:off x="311700" y="1017725"/>
            <a:ext cx="8520600" cy="3710700"/>
          </a:xfrm>
          <a:prstGeom prst="rect">
            <a:avLst/>
          </a:prstGeom>
        </p:spPr>
        <p:txBody>
          <a:bodyPr anchorCtr="0" anchor="t" bIns="91425" lIns="91425" rIns="91425" tIns="91425">
            <a:noAutofit/>
          </a:bodyPr>
          <a:lstStyle/>
          <a:p>
            <a:pPr lvl="0" rtl="0">
              <a:spcBef>
                <a:spcPts val="0"/>
              </a:spcBef>
              <a:spcAft>
                <a:spcPts val="0"/>
              </a:spcAft>
              <a:buClr>
                <a:schemeClr val="dk1"/>
              </a:buClr>
              <a:buSzPct val="64705"/>
              <a:buFont typeface="Arial"/>
              <a:buNone/>
            </a:pPr>
            <a:r>
              <a:rPr lang="en" sz="1700">
                <a:solidFill>
                  <a:srgbClr val="434343"/>
                </a:solidFill>
              </a:rPr>
              <a:t>Our repository contains digital collections. Digital collections contain objects that are both born-digital and digital surrogates of analog objects. Objects can be a book, journal, image, artwork, or other. Objects can contain multiple parts. Each object or part can have a digital representation. It may have multiple files for different types of representation.</a:t>
            </a:r>
          </a:p>
          <a:p>
            <a:pPr lvl="0" rtl="0">
              <a:spcBef>
                <a:spcPts val="0"/>
              </a:spcBef>
              <a:spcAft>
                <a:spcPts val="0"/>
              </a:spcAft>
              <a:buClr>
                <a:schemeClr val="dk1"/>
              </a:buClr>
              <a:buSzPct val="91666"/>
              <a:buFont typeface="Arial"/>
              <a:buNone/>
            </a:pPr>
            <a:r>
              <a:t/>
            </a:r>
            <a:endParaRPr sz="1200">
              <a:solidFill>
                <a:srgbClr val="434343"/>
              </a:solidFill>
            </a:endParaRPr>
          </a:p>
          <a:p>
            <a:pPr lvl="0" rtl="0">
              <a:spcBef>
                <a:spcPts val="0"/>
              </a:spcBef>
              <a:spcAft>
                <a:spcPts val="0"/>
              </a:spcAft>
              <a:buClr>
                <a:schemeClr val="dk1"/>
              </a:buClr>
              <a:buSzPct val="64705"/>
              <a:buFont typeface="Arial"/>
              <a:buNone/>
            </a:pPr>
            <a:r>
              <a:rPr lang="en" sz="1700">
                <a:solidFill>
                  <a:srgbClr val="434343"/>
                </a:solidFill>
              </a:rPr>
              <a:t>Digital collections should have curators, titles, identifiers. Objects could have titles, subjects, identifiers, creators, languages, and relationships to other bibliographic resources.</a:t>
            </a:r>
          </a:p>
          <a:p>
            <a:pPr lvl="0" rtl="0">
              <a:spcBef>
                <a:spcPts val="0"/>
              </a:spcBef>
              <a:spcAft>
                <a:spcPts val="0"/>
              </a:spcAft>
              <a:buClr>
                <a:schemeClr val="dk1"/>
              </a:buClr>
              <a:buSzPct val="91666"/>
              <a:buFont typeface="Arial"/>
              <a:buNone/>
            </a:pPr>
            <a:r>
              <a:t/>
            </a:r>
            <a:endParaRPr sz="1200">
              <a:solidFill>
                <a:srgbClr val="434343"/>
              </a:solidFill>
            </a:endParaRPr>
          </a:p>
          <a:p>
            <a:pPr lvl="0" rtl="0">
              <a:spcBef>
                <a:spcPts val="0"/>
              </a:spcBef>
              <a:spcAft>
                <a:spcPts val="0"/>
              </a:spcAft>
              <a:buNone/>
            </a:pPr>
            <a:r>
              <a:rPr lang="en" sz="1700">
                <a:solidFill>
                  <a:srgbClr val="434343"/>
                </a:solidFill>
              </a:rPr>
              <a:t>Some digital collections and some objects can be viewed by only a subset of users. All objects can be edited only by a editors.</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390" name="Shape 390"/>
        <p:cNvGrpSpPr/>
        <p:nvPr/>
      </p:nvGrpSpPr>
      <p:grpSpPr>
        <a:xfrm>
          <a:off x="0" y="0"/>
          <a:ext cx="0" cy="0"/>
          <a:chOff x="0" y="0"/>
          <a:chExt cx="0" cy="0"/>
        </a:xfrm>
      </p:grpSpPr>
      <p:sp>
        <p:nvSpPr>
          <p:cNvPr id="391" name="Shape 391"/>
          <p:cNvSpPr txBox="1"/>
          <p:nvPr/>
        </p:nvSpPr>
        <p:spPr>
          <a:xfrm>
            <a:off x="311700" y="445025"/>
            <a:ext cx="8520600" cy="5727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None/>
            </a:pPr>
            <a:r>
              <a:rPr b="1" lang="en" sz="2800">
                <a:solidFill>
                  <a:srgbClr val="3D85C6"/>
                </a:solidFill>
                <a:latin typeface="Montserrat"/>
                <a:ea typeface="Montserrat"/>
                <a:cs typeface="Montserrat"/>
                <a:sym typeface="Montserrat"/>
              </a:rPr>
              <a:t>When Starting Towards Modeling...</a:t>
            </a:r>
          </a:p>
        </p:txBody>
      </p:sp>
      <p:sp>
        <p:nvSpPr>
          <p:cNvPr id="392" name="Shape 392"/>
          <p:cNvSpPr txBox="1"/>
          <p:nvPr/>
        </p:nvSpPr>
        <p:spPr>
          <a:xfrm>
            <a:off x="311700" y="1152475"/>
            <a:ext cx="8520600" cy="3416400"/>
          </a:xfrm>
          <a:prstGeom prst="rect">
            <a:avLst/>
          </a:prstGeom>
          <a:noFill/>
          <a:ln>
            <a:noFill/>
          </a:ln>
        </p:spPr>
        <p:txBody>
          <a:bodyPr anchorCtr="0" anchor="t" bIns="91425" lIns="91425" rIns="91425" tIns="91425">
            <a:noAutofit/>
          </a:bodyPr>
          <a:lstStyle/>
          <a:p>
            <a:pPr indent="-368300" lvl="0" marL="457200" rtl="0">
              <a:lnSpc>
                <a:spcPct val="115000"/>
              </a:lnSpc>
              <a:spcBef>
                <a:spcPts val="0"/>
              </a:spcBef>
              <a:spcAft>
                <a:spcPts val="1600"/>
              </a:spcAft>
              <a:buClr>
                <a:srgbClr val="434343"/>
              </a:buClr>
              <a:buSzPct val="100000"/>
              <a:buFont typeface="Inconsolata"/>
              <a:buAutoNum type="arabicPeriod"/>
            </a:pPr>
            <a:r>
              <a:rPr lang="en" sz="2200">
                <a:solidFill>
                  <a:srgbClr val="434343"/>
                </a:solidFill>
                <a:latin typeface="Inconsolata"/>
                <a:ea typeface="Inconsolata"/>
                <a:cs typeface="Inconsolata"/>
                <a:sym typeface="Inconsolata"/>
              </a:rPr>
              <a:t>What concepts exist?</a:t>
            </a:r>
          </a:p>
          <a:p>
            <a:pPr indent="-368300" lvl="1" marL="914400" rtl="0">
              <a:lnSpc>
                <a:spcPct val="115000"/>
              </a:lnSpc>
              <a:spcBef>
                <a:spcPts val="0"/>
              </a:spcBef>
              <a:spcAft>
                <a:spcPts val="1600"/>
              </a:spcAft>
              <a:buClr>
                <a:srgbClr val="434343"/>
              </a:buClr>
              <a:buSzPct val="100000"/>
              <a:buFont typeface="Inconsolata"/>
              <a:buAutoNum type="alphaLcPeriod"/>
            </a:pPr>
            <a:r>
              <a:rPr lang="en" sz="2200">
                <a:solidFill>
                  <a:srgbClr val="434343"/>
                </a:solidFill>
                <a:latin typeface="Inconsolata"/>
                <a:ea typeface="Inconsolata"/>
                <a:cs typeface="Inconsolata"/>
                <a:sym typeface="Inconsolata"/>
              </a:rPr>
              <a:t>Entities?</a:t>
            </a:r>
          </a:p>
          <a:p>
            <a:pPr indent="-368300" lvl="1" marL="914400" rtl="0">
              <a:lnSpc>
                <a:spcPct val="115000"/>
              </a:lnSpc>
              <a:spcBef>
                <a:spcPts val="0"/>
              </a:spcBef>
              <a:spcAft>
                <a:spcPts val="1600"/>
              </a:spcAft>
              <a:buClr>
                <a:srgbClr val="434343"/>
              </a:buClr>
              <a:buSzPct val="100000"/>
              <a:buFont typeface="Inconsolata"/>
              <a:buAutoNum type="alphaLcPeriod"/>
            </a:pPr>
            <a:r>
              <a:rPr lang="en" sz="2200">
                <a:solidFill>
                  <a:srgbClr val="434343"/>
                </a:solidFill>
                <a:latin typeface="Inconsolata"/>
                <a:ea typeface="Inconsolata"/>
                <a:cs typeface="Inconsolata"/>
                <a:sym typeface="Inconsolata"/>
              </a:rPr>
              <a:t>Relationships?</a:t>
            </a:r>
          </a:p>
          <a:p>
            <a:pPr indent="-368300" lvl="1" marL="914400" rtl="0">
              <a:lnSpc>
                <a:spcPct val="115000"/>
              </a:lnSpc>
              <a:spcBef>
                <a:spcPts val="0"/>
              </a:spcBef>
              <a:spcAft>
                <a:spcPts val="1600"/>
              </a:spcAft>
              <a:buClr>
                <a:srgbClr val="434343"/>
              </a:buClr>
              <a:buSzPct val="100000"/>
              <a:buFont typeface="Inconsolata"/>
              <a:buAutoNum type="alphaLcPeriod"/>
            </a:pPr>
            <a:r>
              <a:rPr lang="en" sz="2200">
                <a:solidFill>
                  <a:srgbClr val="434343"/>
                </a:solidFill>
                <a:latin typeface="Inconsolata"/>
                <a:ea typeface="Inconsolata"/>
                <a:cs typeface="Inconsolata"/>
                <a:sym typeface="Inconsolata"/>
              </a:rPr>
              <a:t>Types?</a:t>
            </a:r>
          </a:p>
          <a:p>
            <a:pPr indent="-368300" lvl="1" marL="914400" rtl="0">
              <a:lnSpc>
                <a:spcPct val="115000"/>
              </a:lnSpc>
              <a:spcBef>
                <a:spcPts val="0"/>
              </a:spcBef>
              <a:spcAft>
                <a:spcPts val="1600"/>
              </a:spcAft>
              <a:buClr>
                <a:srgbClr val="434343"/>
              </a:buClr>
              <a:buSzPct val="100000"/>
              <a:buFont typeface="Inconsolata"/>
              <a:buAutoNum type="alphaLcPeriod"/>
            </a:pPr>
            <a:r>
              <a:rPr lang="en" sz="2200">
                <a:solidFill>
                  <a:srgbClr val="434343"/>
                </a:solidFill>
                <a:latin typeface="Inconsolata"/>
                <a:ea typeface="Inconsolata"/>
                <a:cs typeface="Inconsolata"/>
                <a:sym typeface="Inconsolata"/>
              </a:rPr>
              <a:t>Operations?</a:t>
            </a:r>
          </a:p>
          <a:p>
            <a:pPr indent="-368300" lvl="0" marL="457200" rtl="0">
              <a:lnSpc>
                <a:spcPct val="115000"/>
              </a:lnSpc>
              <a:spcBef>
                <a:spcPts val="0"/>
              </a:spcBef>
              <a:spcAft>
                <a:spcPts val="1600"/>
              </a:spcAft>
              <a:buClr>
                <a:srgbClr val="434343"/>
              </a:buClr>
              <a:buSzPct val="100000"/>
              <a:buFont typeface="Inconsolata"/>
              <a:buAutoNum type="arabicPeriod"/>
            </a:pPr>
            <a:r>
              <a:rPr lang="en" sz="2200">
                <a:solidFill>
                  <a:srgbClr val="434343"/>
                </a:solidFill>
                <a:latin typeface="Inconsolata"/>
                <a:ea typeface="Inconsolata"/>
                <a:cs typeface="Inconsolata"/>
                <a:sym typeface="Inconsolata"/>
              </a:rPr>
              <a:t>What information structure do you want to preserve?</a:t>
            </a:r>
          </a:p>
          <a:p>
            <a:pPr indent="-368300" lvl="0" marL="457200" rtl="0">
              <a:lnSpc>
                <a:spcPct val="115000"/>
              </a:lnSpc>
              <a:spcBef>
                <a:spcPts val="0"/>
              </a:spcBef>
              <a:spcAft>
                <a:spcPts val="1600"/>
              </a:spcAft>
              <a:buClr>
                <a:srgbClr val="434343"/>
              </a:buClr>
              <a:buSzPct val="100000"/>
              <a:buFont typeface="Inconsolata"/>
              <a:buAutoNum type="arabicPeriod"/>
            </a:pPr>
            <a:r>
              <a:rPr lang="en" sz="2200">
                <a:solidFill>
                  <a:srgbClr val="434343"/>
                </a:solidFill>
                <a:latin typeface="Inconsolata"/>
                <a:ea typeface="Inconsolata"/>
                <a:cs typeface="Inconsolata"/>
                <a:sym typeface="Inconsolata"/>
              </a:rPr>
              <a:t>Any existing models or patterns you could use?</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396" name="Shape 396"/>
        <p:cNvGrpSpPr/>
        <p:nvPr/>
      </p:nvGrpSpPr>
      <p:grpSpPr>
        <a:xfrm>
          <a:off x="0" y="0"/>
          <a:ext cx="0" cy="0"/>
          <a:chOff x="0" y="0"/>
          <a:chExt cx="0" cy="0"/>
        </a:xfrm>
      </p:grpSpPr>
      <p:sp>
        <p:nvSpPr>
          <p:cNvPr id="397" name="Shape 39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Communication of Needs: An Example</a:t>
            </a:r>
          </a:p>
        </p:txBody>
      </p:sp>
      <p:sp>
        <p:nvSpPr>
          <p:cNvPr id="398" name="Shape 398"/>
          <p:cNvSpPr txBox="1"/>
          <p:nvPr>
            <p:ph idx="1" type="body"/>
          </p:nvPr>
        </p:nvSpPr>
        <p:spPr>
          <a:xfrm>
            <a:off x="311700" y="1017725"/>
            <a:ext cx="8520600" cy="3710700"/>
          </a:xfrm>
          <a:prstGeom prst="rect">
            <a:avLst/>
          </a:prstGeom>
        </p:spPr>
        <p:txBody>
          <a:bodyPr anchorCtr="0" anchor="t" bIns="91425" lIns="91425" rIns="91425" tIns="91425">
            <a:noAutofit/>
          </a:bodyPr>
          <a:lstStyle/>
          <a:p>
            <a:pPr lvl="0" rtl="0">
              <a:spcBef>
                <a:spcPts val="0"/>
              </a:spcBef>
              <a:spcAft>
                <a:spcPts val="0"/>
              </a:spcAft>
              <a:buNone/>
            </a:pPr>
            <a:r>
              <a:rPr lang="en" sz="1700">
                <a:solidFill>
                  <a:srgbClr val="434343"/>
                </a:solidFill>
              </a:rPr>
              <a:t>Our repository contains digital collections. Digital collections contain objects that are both born-digital and digital surrogates of analog objects. Objects can be a book, journal, image, artwork, or other. Objects can contain multiple parts. Each object or part can have a digital representation. It may have multiple files for different types of representation.</a:t>
            </a:r>
          </a:p>
          <a:p>
            <a:pPr lvl="0" rtl="0">
              <a:spcBef>
                <a:spcPts val="0"/>
              </a:spcBef>
              <a:spcAft>
                <a:spcPts val="0"/>
              </a:spcAft>
              <a:buNone/>
            </a:pPr>
            <a:r>
              <a:t/>
            </a:r>
            <a:endParaRPr sz="1200">
              <a:solidFill>
                <a:srgbClr val="434343"/>
              </a:solidFill>
            </a:endParaRPr>
          </a:p>
          <a:p>
            <a:pPr lvl="0" rtl="0">
              <a:spcBef>
                <a:spcPts val="0"/>
              </a:spcBef>
              <a:spcAft>
                <a:spcPts val="0"/>
              </a:spcAft>
              <a:buNone/>
            </a:pPr>
            <a:r>
              <a:rPr lang="en" sz="1700">
                <a:solidFill>
                  <a:srgbClr val="434343"/>
                </a:solidFill>
              </a:rPr>
              <a:t>Digital collections should have curators, titles, identifiers. Objects could have titles, subjects, identifiers, creators, languages, and relationships to other bibliographic resources.</a:t>
            </a:r>
          </a:p>
          <a:p>
            <a:pPr lvl="0" rtl="0">
              <a:spcBef>
                <a:spcPts val="0"/>
              </a:spcBef>
              <a:spcAft>
                <a:spcPts val="0"/>
              </a:spcAft>
              <a:buNone/>
            </a:pPr>
            <a:r>
              <a:t/>
            </a:r>
            <a:endParaRPr sz="1200">
              <a:solidFill>
                <a:srgbClr val="434343"/>
              </a:solidFill>
            </a:endParaRPr>
          </a:p>
          <a:p>
            <a:pPr lvl="0" rtl="0">
              <a:spcBef>
                <a:spcPts val="0"/>
              </a:spcBef>
              <a:spcAft>
                <a:spcPts val="0"/>
              </a:spcAft>
              <a:buNone/>
            </a:pPr>
            <a:r>
              <a:rPr lang="en" sz="1700">
                <a:solidFill>
                  <a:srgbClr val="434343"/>
                </a:solidFill>
              </a:rPr>
              <a:t>Some digital collections and some objects can be viewed by only a subset of users. All objects can be edited only by a editors.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402" name="Shape 402"/>
        <p:cNvGrpSpPr/>
        <p:nvPr/>
      </p:nvGrpSpPr>
      <p:grpSpPr>
        <a:xfrm>
          <a:off x="0" y="0"/>
          <a:ext cx="0" cy="0"/>
          <a:chOff x="0" y="0"/>
          <a:chExt cx="0" cy="0"/>
        </a:xfrm>
      </p:grpSpPr>
      <p:sp>
        <p:nvSpPr>
          <p:cNvPr id="403" name="Shape 40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Communication of Needs: An Example</a:t>
            </a:r>
          </a:p>
        </p:txBody>
      </p:sp>
      <p:sp>
        <p:nvSpPr>
          <p:cNvPr id="404" name="Shape 404"/>
          <p:cNvSpPr txBox="1"/>
          <p:nvPr>
            <p:ph idx="1" type="body"/>
          </p:nvPr>
        </p:nvSpPr>
        <p:spPr>
          <a:xfrm>
            <a:off x="311700" y="1017725"/>
            <a:ext cx="8520600" cy="3710700"/>
          </a:xfrm>
          <a:prstGeom prst="rect">
            <a:avLst/>
          </a:prstGeom>
        </p:spPr>
        <p:txBody>
          <a:bodyPr anchorCtr="0" anchor="t" bIns="91425" lIns="91425" rIns="91425" tIns="91425">
            <a:noAutofit/>
          </a:bodyPr>
          <a:lstStyle/>
          <a:p>
            <a:pPr indent="0" lvl="0" marL="0" marR="0" rtl="0" algn="l">
              <a:lnSpc>
                <a:spcPct val="115000"/>
              </a:lnSpc>
              <a:spcBef>
                <a:spcPts val="0"/>
              </a:spcBef>
              <a:spcAft>
                <a:spcPts val="0"/>
              </a:spcAft>
              <a:buNone/>
            </a:pPr>
            <a:r>
              <a:rPr lang="en" sz="1700">
                <a:solidFill>
                  <a:srgbClr val="B7B7B7"/>
                </a:solidFill>
              </a:rPr>
              <a:t>Our </a:t>
            </a:r>
            <a:r>
              <a:rPr lang="en" sz="1700" u="sng">
                <a:solidFill>
                  <a:srgbClr val="000000"/>
                </a:solidFill>
              </a:rPr>
              <a:t>repository</a:t>
            </a:r>
            <a:r>
              <a:rPr lang="en" sz="1700">
                <a:solidFill>
                  <a:srgbClr val="B7B7B7"/>
                </a:solidFill>
              </a:rPr>
              <a:t> contains </a:t>
            </a:r>
            <a:r>
              <a:rPr lang="en" sz="1700">
                <a:solidFill>
                  <a:srgbClr val="000000"/>
                </a:solidFill>
              </a:rPr>
              <a:t>digital collections</a:t>
            </a:r>
            <a:r>
              <a:rPr lang="en" sz="1700">
                <a:solidFill>
                  <a:srgbClr val="B7B7B7"/>
                </a:solidFill>
              </a:rPr>
              <a:t>. Digital collections contain </a:t>
            </a:r>
            <a:r>
              <a:rPr lang="en" sz="1700">
                <a:solidFill>
                  <a:srgbClr val="000000"/>
                </a:solidFill>
              </a:rPr>
              <a:t>objects</a:t>
            </a:r>
            <a:r>
              <a:rPr lang="en" sz="1700">
                <a:solidFill>
                  <a:srgbClr val="B7B7B7"/>
                </a:solidFill>
              </a:rPr>
              <a:t> that are both born-digital and digital surrogates of </a:t>
            </a:r>
            <a:r>
              <a:rPr lang="en" sz="1700">
                <a:solidFill>
                  <a:srgbClr val="000000"/>
                </a:solidFill>
              </a:rPr>
              <a:t>analog objects</a:t>
            </a:r>
            <a:r>
              <a:rPr lang="en" sz="1700">
                <a:solidFill>
                  <a:srgbClr val="B7B7B7"/>
                </a:solidFill>
              </a:rPr>
              <a:t>. Objects can be a </a:t>
            </a:r>
            <a:r>
              <a:rPr lang="en" sz="1700">
                <a:solidFill>
                  <a:srgbClr val="000000"/>
                </a:solidFill>
              </a:rPr>
              <a:t>book</a:t>
            </a:r>
            <a:r>
              <a:rPr lang="en" sz="1700">
                <a:solidFill>
                  <a:srgbClr val="B7B7B7"/>
                </a:solidFill>
              </a:rPr>
              <a:t>, </a:t>
            </a:r>
            <a:r>
              <a:rPr lang="en" sz="1700">
                <a:solidFill>
                  <a:srgbClr val="000000"/>
                </a:solidFill>
              </a:rPr>
              <a:t>journal</a:t>
            </a:r>
            <a:r>
              <a:rPr lang="en" sz="1700">
                <a:solidFill>
                  <a:srgbClr val="B7B7B7"/>
                </a:solidFill>
              </a:rPr>
              <a:t>, </a:t>
            </a:r>
            <a:r>
              <a:rPr lang="en" sz="1700">
                <a:solidFill>
                  <a:srgbClr val="000000"/>
                </a:solidFill>
              </a:rPr>
              <a:t>image</a:t>
            </a:r>
            <a:r>
              <a:rPr lang="en" sz="1700">
                <a:solidFill>
                  <a:srgbClr val="B7B7B7"/>
                </a:solidFill>
              </a:rPr>
              <a:t>, </a:t>
            </a:r>
            <a:r>
              <a:rPr lang="en" sz="1700">
                <a:solidFill>
                  <a:srgbClr val="000000"/>
                </a:solidFill>
              </a:rPr>
              <a:t>artwork</a:t>
            </a:r>
            <a:r>
              <a:rPr lang="en" sz="1700">
                <a:solidFill>
                  <a:srgbClr val="B7B7B7"/>
                </a:solidFill>
              </a:rPr>
              <a:t>, or </a:t>
            </a:r>
            <a:r>
              <a:rPr lang="en" sz="1700">
                <a:solidFill>
                  <a:srgbClr val="000000"/>
                </a:solidFill>
              </a:rPr>
              <a:t>other</a:t>
            </a:r>
            <a:r>
              <a:rPr lang="en" sz="1700">
                <a:solidFill>
                  <a:srgbClr val="B7B7B7"/>
                </a:solidFill>
              </a:rPr>
              <a:t>. Objects can contain multiple </a:t>
            </a:r>
            <a:r>
              <a:rPr lang="en" sz="1700">
                <a:solidFill>
                  <a:srgbClr val="000000"/>
                </a:solidFill>
              </a:rPr>
              <a:t>parts</a:t>
            </a:r>
            <a:r>
              <a:rPr lang="en" sz="1700">
                <a:solidFill>
                  <a:srgbClr val="B7B7B7"/>
                </a:solidFill>
              </a:rPr>
              <a:t>. Each object or part can have a </a:t>
            </a:r>
            <a:r>
              <a:rPr lang="en" sz="1700">
                <a:solidFill>
                  <a:srgbClr val="000000"/>
                </a:solidFill>
              </a:rPr>
              <a:t>digital representation</a:t>
            </a:r>
            <a:r>
              <a:rPr lang="en" sz="1700">
                <a:solidFill>
                  <a:srgbClr val="B7B7B7"/>
                </a:solidFill>
              </a:rPr>
              <a:t>. It may have multiple files for different types of representation.</a:t>
            </a:r>
          </a:p>
          <a:p>
            <a:pPr indent="0" lvl="0" marL="0" marR="0" rtl="0" algn="l">
              <a:lnSpc>
                <a:spcPct val="115000"/>
              </a:lnSpc>
              <a:spcBef>
                <a:spcPts val="0"/>
              </a:spcBef>
              <a:spcAft>
                <a:spcPts val="0"/>
              </a:spcAft>
              <a:buNone/>
            </a:pPr>
            <a:r>
              <a:t/>
            </a:r>
            <a:endParaRPr sz="1200">
              <a:solidFill>
                <a:srgbClr val="B7B7B7"/>
              </a:solidFill>
            </a:endParaRPr>
          </a:p>
          <a:p>
            <a:pPr indent="0" lvl="0" marL="0" marR="0" rtl="0" algn="l">
              <a:lnSpc>
                <a:spcPct val="115000"/>
              </a:lnSpc>
              <a:spcBef>
                <a:spcPts val="0"/>
              </a:spcBef>
              <a:spcAft>
                <a:spcPts val="0"/>
              </a:spcAft>
              <a:buNone/>
            </a:pPr>
            <a:r>
              <a:rPr lang="en" sz="1700">
                <a:solidFill>
                  <a:srgbClr val="B7B7B7"/>
                </a:solidFill>
              </a:rPr>
              <a:t>Digital collections should have </a:t>
            </a:r>
            <a:r>
              <a:rPr lang="en" sz="1700">
                <a:solidFill>
                  <a:srgbClr val="000000"/>
                </a:solidFill>
              </a:rPr>
              <a:t>curators</a:t>
            </a:r>
            <a:r>
              <a:rPr lang="en" sz="1700">
                <a:solidFill>
                  <a:srgbClr val="B7B7B7"/>
                </a:solidFill>
              </a:rPr>
              <a:t>, </a:t>
            </a:r>
            <a:r>
              <a:rPr lang="en" sz="1700">
                <a:solidFill>
                  <a:srgbClr val="000000"/>
                </a:solidFill>
              </a:rPr>
              <a:t>titles</a:t>
            </a:r>
            <a:r>
              <a:rPr lang="en" sz="1700">
                <a:solidFill>
                  <a:srgbClr val="B7B7B7"/>
                </a:solidFill>
              </a:rPr>
              <a:t>, </a:t>
            </a:r>
            <a:r>
              <a:rPr lang="en" sz="1700">
                <a:solidFill>
                  <a:srgbClr val="000000"/>
                </a:solidFill>
              </a:rPr>
              <a:t>identifiers</a:t>
            </a:r>
            <a:r>
              <a:rPr lang="en" sz="1700">
                <a:solidFill>
                  <a:srgbClr val="B7B7B7"/>
                </a:solidFill>
              </a:rPr>
              <a:t>. Objects could have </a:t>
            </a:r>
            <a:r>
              <a:rPr lang="en" sz="1700">
                <a:solidFill>
                  <a:srgbClr val="000000"/>
                </a:solidFill>
              </a:rPr>
              <a:t>titles</a:t>
            </a:r>
            <a:r>
              <a:rPr lang="en" sz="1700">
                <a:solidFill>
                  <a:srgbClr val="B7B7B7"/>
                </a:solidFill>
              </a:rPr>
              <a:t>, </a:t>
            </a:r>
            <a:r>
              <a:rPr lang="en" sz="1700">
                <a:solidFill>
                  <a:srgbClr val="000000"/>
                </a:solidFill>
              </a:rPr>
              <a:t>subjects</a:t>
            </a:r>
            <a:r>
              <a:rPr lang="en" sz="1700">
                <a:solidFill>
                  <a:srgbClr val="B7B7B7"/>
                </a:solidFill>
              </a:rPr>
              <a:t>, </a:t>
            </a:r>
            <a:r>
              <a:rPr lang="en" sz="1700">
                <a:solidFill>
                  <a:srgbClr val="000000"/>
                </a:solidFill>
              </a:rPr>
              <a:t>identifiers</a:t>
            </a:r>
            <a:r>
              <a:rPr lang="en" sz="1700">
                <a:solidFill>
                  <a:srgbClr val="B7B7B7"/>
                </a:solidFill>
              </a:rPr>
              <a:t>, </a:t>
            </a:r>
            <a:r>
              <a:rPr lang="en" sz="1700">
                <a:solidFill>
                  <a:srgbClr val="000000"/>
                </a:solidFill>
              </a:rPr>
              <a:t>creators</a:t>
            </a:r>
            <a:r>
              <a:rPr lang="en" sz="1700">
                <a:solidFill>
                  <a:srgbClr val="B7B7B7"/>
                </a:solidFill>
              </a:rPr>
              <a:t>, </a:t>
            </a:r>
            <a:r>
              <a:rPr lang="en" sz="1700">
                <a:solidFill>
                  <a:srgbClr val="000000"/>
                </a:solidFill>
              </a:rPr>
              <a:t>languages</a:t>
            </a:r>
            <a:r>
              <a:rPr lang="en" sz="1700">
                <a:solidFill>
                  <a:srgbClr val="B7B7B7"/>
                </a:solidFill>
              </a:rPr>
              <a:t>, and </a:t>
            </a:r>
            <a:r>
              <a:rPr lang="en" sz="1700">
                <a:solidFill>
                  <a:schemeClr val="dk1"/>
                </a:solidFill>
              </a:rPr>
              <a:t>relationships</a:t>
            </a:r>
            <a:r>
              <a:rPr lang="en" sz="1700">
                <a:solidFill>
                  <a:srgbClr val="B7B7B7"/>
                </a:solidFill>
              </a:rPr>
              <a:t> to other </a:t>
            </a:r>
            <a:r>
              <a:rPr lang="en" sz="1700">
                <a:solidFill>
                  <a:schemeClr val="dk1"/>
                </a:solidFill>
              </a:rPr>
              <a:t>bibliographic resources</a:t>
            </a:r>
            <a:r>
              <a:rPr lang="en" sz="1700">
                <a:solidFill>
                  <a:srgbClr val="B7B7B7"/>
                </a:solidFill>
              </a:rPr>
              <a:t>.</a:t>
            </a:r>
          </a:p>
          <a:p>
            <a:pPr indent="0" lvl="0" marL="0" marR="0" rtl="0" algn="l">
              <a:lnSpc>
                <a:spcPct val="115000"/>
              </a:lnSpc>
              <a:spcBef>
                <a:spcPts val="0"/>
              </a:spcBef>
              <a:spcAft>
                <a:spcPts val="0"/>
              </a:spcAft>
              <a:buNone/>
            </a:pPr>
            <a:r>
              <a:t/>
            </a:r>
            <a:endParaRPr sz="1200">
              <a:solidFill>
                <a:srgbClr val="B7B7B7"/>
              </a:solidFill>
            </a:endParaRPr>
          </a:p>
          <a:p>
            <a:pPr indent="0" lvl="0" marL="0" marR="0" rtl="0" algn="l">
              <a:lnSpc>
                <a:spcPct val="115000"/>
              </a:lnSpc>
              <a:spcBef>
                <a:spcPts val="0"/>
              </a:spcBef>
              <a:spcAft>
                <a:spcPts val="0"/>
              </a:spcAft>
              <a:buNone/>
            </a:pPr>
            <a:r>
              <a:rPr lang="en" sz="1700">
                <a:solidFill>
                  <a:srgbClr val="B7B7B7"/>
                </a:solidFill>
              </a:rPr>
              <a:t>Some digital collections and some objects can be viewed by only a </a:t>
            </a:r>
            <a:r>
              <a:rPr lang="en" sz="1700">
                <a:solidFill>
                  <a:srgbClr val="000000"/>
                </a:solidFill>
              </a:rPr>
              <a:t>subset of users</a:t>
            </a:r>
            <a:r>
              <a:rPr lang="en" sz="1700">
                <a:solidFill>
                  <a:srgbClr val="B7B7B7"/>
                </a:solidFill>
              </a:rPr>
              <a:t>. All objects can be edited only by a </a:t>
            </a:r>
            <a:r>
              <a:rPr lang="en" sz="1700">
                <a:solidFill>
                  <a:srgbClr val="000000"/>
                </a:solidFill>
              </a:rPr>
              <a:t>editors</a:t>
            </a:r>
            <a:r>
              <a:rPr lang="en" sz="1700">
                <a:solidFill>
                  <a:srgbClr val="B7B7B7"/>
                </a:solidFill>
              </a:rPr>
              <a: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408" name="Shape 408"/>
        <p:cNvGrpSpPr/>
        <p:nvPr/>
      </p:nvGrpSpPr>
      <p:grpSpPr>
        <a:xfrm>
          <a:off x="0" y="0"/>
          <a:ext cx="0" cy="0"/>
          <a:chOff x="0" y="0"/>
          <a:chExt cx="0" cy="0"/>
        </a:xfrm>
      </p:grpSpPr>
      <p:sp>
        <p:nvSpPr>
          <p:cNvPr id="409" name="Shape 409"/>
          <p:cNvSpPr txBox="1"/>
          <p:nvPr>
            <p:ph type="title"/>
          </p:nvPr>
        </p:nvSpPr>
        <p:spPr>
          <a:xfrm>
            <a:off x="311700" y="2926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Communication of Needs: An Example</a:t>
            </a:r>
          </a:p>
        </p:txBody>
      </p:sp>
      <p:sp>
        <p:nvSpPr>
          <p:cNvPr id="410" name="Shape 410"/>
          <p:cNvSpPr txBox="1"/>
          <p:nvPr>
            <p:ph idx="1" type="body"/>
          </p:nvPr>
        </p:nvSpPr>
        <p:spPr>
          <a:xfrm>
            <a:off x="311700" y="865325"/>
            <a:ext cx="8520600" cy="39783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b="1" i="1" lang="en" sz="1800">
                <a:solidFill>
                  <a:srgbClr val="434343"/>
                </a:solidFill>
              </a:rPr>
              <a:t>Domain</a:t>
            </a:r>
            <a:r>
              <a:rPr lang="en" sz="1800">
                <a:solidFill>
                  <a:srgbClr val="434343"/>
                </a:solidFill>
              </a:rPr>
              <a:t>: Digital Repository</a:t>
            </a:r>
          </a:p>
          <a:p>
            <a:pPr indent="-342900" lvl="0" marL="457200" marR="0" rtl="0" algn="l">
              <a:lnSpc>
                <a:spcPct val="115000"/>
              </a:lnSpc>
              <a:spcBef>
                <a:spcPts val="0"/>
              </a:spcBef>
              <a:spcAft>
                <a:spcPts val="0"/>
              </a:spcAft>
              <a:buClr>
                <a:srgbClr val="434343"/>
              </a:buClr>
              <a:buSzPct val="100000"/>
            </a:pPr>
            <a:r>
              <a:rPr b="1" i="1" lang="en" sz="1800">
                <a:solidFill>
                  <a:srgbClr val="434343"/>
                </a:solidFill>
              </a:rPr>
              <a:t>Classes</a:t>
            </a:r>
            <a:r>
              <a:rPr lang="en" sz="1800">
                <a:solidFill>
                  <a:srgbClr val="434343"/>
                </a:solidFill>
              </a:rPr>
              <a:t>: digital collections, (digital) objects, analog/physical objects, parts, representation, formats, user, editor, … </a:t>
            </a:r>
          </a:p>
          <a:p>
            <a:pPr indent="-342900" lvl="0" marL="457200" marR="0" rtl="0" algn="l">
              <a:lnSpc>
                <a:spcPct val="115000"/>
              </a:lnSpc>
              <a:spcBef>
                <a:spcPts val="0"/>
              </a:spcBef>
              <a:spcAft>
                <a:spcPts val="0"/>
              </a:spcAft>
              <a:buClr>
                <a:srgbClr val="434343"/>
              </a:buClr>
              <a:buSzPct val="100000"/>
            </a:pPr>
            <a:r>
              <a:rPr b="1" i="1" lang="en" sz="1800">
                <a:solidFill>
                  <a:srgbClr val="434343"/>
                </a:solidFill>
              </a:rPr>
              <a:t>Attributes</a:t>
            </a:r>
            <a:r>
              <a:rPr lang="en" sz="1800">
                <a:solidFill>
                  <a:srgbClr val="434343"/>
                </a:solidFill>
              </a:rPr>
              <a:t>: titles, subjects, identifiers, creators, languages, … </a:t>
            </a:r>
          </a:p>
          <a:p>
            <a:pPr indent="-342900" lvl="0" marL="457200" marR="0" rtl="0" algn="l">
              <a:lnSpc>
                <a:spcPct val="115000"/>
              </a:lnSpc>
              <a:spcBef>
                <a:spcPts val="0"/>
              </a:spcBef>
              <a:spcAft>
                <a:spcPts val="0"/>
              </a:spcAft>
              <a:buClr>
                <a:srgbClr val="434343"/>
              </a:buClr>
              <a:buSzPct val="100000"/>
            </a:pPr>
            <a:r>
              <a:rPr b="1" i="1" lang="en" sz="1800">
                <a:solidFill>
                  <a:srgbClr val="434343"/>
                </a:solidFill>
              </a:rPr>
              <a:t>Relationships</a:t>
            </a:r>
            <a:r>
              <a:rPr lang="en" sz="1800">
                <a:solidFill>
                  <a:srgbClr val="434343"/>
                </a:solidFill>
              </a:rPr>
              <a:t>: </a:t>
            </a:r>
          </a:p>
          <a:p>
            <a:pPr indent="-228600" lvl="1" marL="914400" marR="0" rtl="0" algn="l">
              <a:lnSpc>
                <a:spcPct val="115000"/>
              </a:lnSpc>
              <a:spcBef>
                <a:spcPts val="0"/>
              </a:spcBef>
              <a:spcAft>
                <a:spcPts val="0"/>
              </a:spcAft>
              <a:buClr>
                <a:srgbClr val="434343"/>
              </a:buClr>
            </a:pPr>
            <a:r>
              <a:rPr lang="en">
                <a:solidFill>
                  <a:srgbClr val="434343"/>
                </a:solidFill>
              </a:rPr>
              <a:t>Collection contains Object ; Object contains Part</a:t>
            </a:r>
          </a:p>
          <a:p>
            <a:pPr indent="-228600" lvl="1" marL="914400" marR="0" rtl="0" algn="l">
              <a:lnSpc>
                <a:spcPct val="115000"/>
              </a:lnSpc>
              <a:spcBef>
                <a:spcPts val="0"/>
              </a:spcBef>
              <a:spcAft>
                <a:spcPts val="0"/>
              </a:spcAft>
              <a:buClr>
                <a:srgbClr val="434343"/>
              </a:buClr>
            </a:pPr>
            <a:r>
              <a:rPr lang="en">
                <a:solidFill>
                  <a:srgbClr val="434343"/>
                </a:solidFill>
              </a:rPr>
              <a:t>Object or Part has Representation</a:t>
            </a:r>
          </a:p>
          <a:p>
            <a:pPr indent="-228600" lvl="1" marL="914400" rtl="0">
              <a:spcBef>
                <a:spcPts val="0"/>
              </a:spcBef>
              <a:spcAft>
                <a:spcPts val="0"/>
              </a:spcAft>
              <a:buClr>
                <a:srgbClr val="434343"/>
              </a:buClr>
            </a:pPr>
            <a:r>
              <a:rPr lang="en">
                <a:solidFill>
                  <a:srgbClr val="434343"/>
                </a:solidFill>
              </a:rPr>
              <a:t>Object is a digital Surrogate of Analog/Physical</a:t>
            </a:r>
          </a:p>
          <a:p>
            <a:pPr indent="-342900" lvl="0" marL="457200" marR="0" rtl="0" algn="l">
              <a:lnSpc>
                <a:spcPct val="115000"/>
              </a:lnSpc>
              <a:spcBef>
                <a:spcPts val="0"/>
              </a:spcBef>
              <a:spcAft>
                <a:spcPts val="0"/>
              </a:spcAft>
              <a:buClr>
                <a:srgbClr val="434343"/>
              </a:buClr>
              <a:buSzPct val="100000"/>
            </a:pPr>
            <a:r>
              <a:rPr b="1" i="1" lang="en" sz="1800">
                <a:solidFill>
                  <a:srgbClr val="434343"/>
                </a:solidFill>
              </a:rPr>
              <a:t>Operations</a:t>
            </a:r>
            <a:r>
              <a:rPr lang="en" sz="1800">
                <a:solidFill>
                  <a:srgbClr val="434343"/>
                </a:solidFill>
              </a:rPr>
              <a:t>: </a:t>
            </a:r>
          </a:p>
          <a:p>
            <a:pPr indent="-228600" lvl="1" marL="914400" marR="0" rtl="0" algn="l">
              <a:lnSpc>
                <a:spcPct val="115000"/>
              </a:lnSpc>
              <a:spcBef>
                <a:spcPts val="0"/>
              </a:spcBef>
              <a:spcAft>
                <a:spcPts val="0"/>
              </a:spcAft>
              <a:buClr>
                <a:srgbClr val="434343"/>
              </a:buClr>
            </a:pPr>
            <a:r>
              <a:rPr lang="en">
                <a:solidFill>
                  <a:srgbClr val="434343"/>
                </a:solidFill>
              </a:rPr>
              <a:t>Subset of Users can view Objects</a:t>
            </a:r>
          </a:p>
          <a:p>
            <a:pPr indent="-228600" lvl="1" marL="914400" marR="0" rtl="0" algn="l">
              <a:lnSpc>
                <a:spcPct val="115000"/>
              </a:lnSpc>
              <a:spcBef>
                <a:spcPts val="0"/>
              </a:spcBef>
              <a:spcAft>
                <a:spcPts val="0"/>
              </a:spcAft>
              <a:buClr>
                <a:srgbClr val="434343"/>
              </a:buClr>
            </a:pPr>
            <a:r>
              <a:rPr lang="en">
                <a:solidFill>
                  <a:srgbClr val="434343"/>
                </a:solidFill>
              </a:rPr>
              <a:t>Editors (Type of Users) can edit Objects</a:t>
            </a:r>
          </a:p>
          <a:p>
            <a:pPr indent="-342900" lvl="0" marL="457200" rtl="0">
              <a:spcBef>
                <a:spcPts val="0"/>
              </a:spcBef>
              <a:spcAft>
                <a:spcPts val="0"/>
              </a:spcAft>
              <a:buClr>
                <a:srgbClr val="434343"/>
              </a:buClr>
              <a:buSzPct val="100000"/>
            </a:pPr>
            <a:r>
              <a:rPr b="1" i="1" lang="en" sz="1800">
                <a:solidFill>
                  <a:srgbClr val="434343"/>
                </a:solidFill>
              </a:rPr>
              <a:t>Types/Enumerations</a:t>
            </a:r>
            <a:r>
              <a:rPr lang="en" sz="1800">
                <a:solidFill>
                  <a:srgbClr val="434343"/>
                </a:solidFill>
              </a:rPr>
              <a:t>: (</a:t>
            </a:r>
            <a:r>
              <a:rPr i="1" lang="en" sz="1800">
                <a:solidFill>
                  <a:srgbClr val="434343"/>
                </a:solidFill>
              </a:rPr>
              <a:t>format) </a:t>
            </a:r>
            <a:r>
              <a:rPr lang="en" sz="1800">
                <a:solidFill>
                  <a:srgbClr val="434343"/>
                </a:solidFill>
              </a:rPr>
              <a:t>book, journal, image, artwork, … </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3F3F3"/>
        </a:solidFill>
      </p:bgPr>
    </p:bg>
    <p:spTree>
      <p:nvGrpSpPr>
        <p:cNvPr id="414" name="Shape 414"/>
        <p:cNvGrpSpPr/>
        <p:nvPr/>
      </p:nvGrpSpPr>
      <p:grpSpPr>
        <a:xfrm>
          <a:off x="0" y="0"/>
          <a:ext cx="0" cy="0"/>
          <a:chOff x="0" y="0"/>
          <a:chExt cx="0" cy="0"/>
        </a:xfrm>
      </p:grpSpPr>
      <p:pic>
        <p:nvPicPr>
          <p:cNvPr descr="pub" id="415" name="Shape 415"/>
          <p:cNvPicPr preferRelativeResize="0"/>
          <p:nvPr/>
        </p:nvPicPr>
        <p:blipFill rotWithShape="1">
          <a:blip r:embed="rId3">
            <a:alphaModFix/>
          </a:blip>
          <a:srcRect b="0" l="0" r="0" t="0"/>
          <a:stretch/>
        </p:blipFill>
        <p:spPr>
          <a:xfrm>
            <a:off x="2286000" y="0"/>
            <a:ext cx="6858000" cy="5143500"/>
          </a:xfrm>
          <a:prstGeom prst="rect">
            <a:avLst/>
          </a:prstGeom>
          <a:noFill/>
          <a:ln>
            <a:noFill/>
          </a:ln>
        </p:spPr>
      </p:pic>
      <p:sp>
        <p:nvSpPr>
          <p:cNvPr id="416" name="Shape 416"/>
          <p:cNvSpPr txBox="1"/>
          <p:nvPr/>
        </p:nvSpPr>
        <p:spPr>
          <a:xfrm>
            <a:off x="38900" y="51875"/>
            <a:ext cx="2247000" cy="1893600"/>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None/>
            </a:pPr>
            <a:r>
              <a:rPr b="1" lang="en" sz="3600">
                <a:solidFill>
                  <a:srgbClr val="3D85C6"/>
                </a:solidFill>
                <a:latin typeface="Montserrat"/>
                <a:ea typeface="Montserrat"/>
                <a:cs typeface="Montserrat"/>
                <a:sym typeface="Montserrat"/>
              </a:rPr>
              <a:t>One</a:t>
            </a:r>
            <a:r>
              <a:rPr b="1" lang="en" sz="3600">
                <a:latin typeface="Inconsolata"/>
                <a:ea typeface="Inconsolata"/>
                <a:cs typeface="Inconsolata"/>
                <a:sym typeface="Inconsolata"/>
              </a:rPr>
              <a:t> </a:t>
            </a:r>
            <a:r>
              <a:rPr b="1" lang="en" sz="3600">
                <a:solidFill>
                  <a:srgbClr val="3D85C6"/>
                </a:solidFill>
                <a:latin typeface="Montserrat"/>
                <a:ea typeface="Montserrat"/>
                <a:cs typeface="Montserrat"/>
                <a:sym typeface="Montserrat"/>
              </a:rPr>
              <a:t>Possible View…</a:t>
            </a:r>
            <a:r>
              <a:rPr b="1" lang="en" sz="2800">
                <a:solidFill>
                  <a:srgbClr val="3D85C6"/>
                </a:solidFill>
                <a:latin typeface="Montserrat"/>
                <a:ea typeface="Montserrat"/>
                <a:cs typeface="Montserrat"/>
                <a:sym typeface="Montserrat"/>
              </a:rPr>
              <a:t>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147" name="Shape 147"/>
        <p:cNvGrpSpPr/>
        <p:nvPr/>
      </p:nvGrpSpPr>
      <p:grpSpPr>
        <a:xfrm>
          <a:off x="0" y="0"/>
          <a:ext cx="0" cy="0"/>
          <a:chOff x="0" y="0"/>
          <a:chExt cx="0" cy="0"/>
        </a:xfrm>
      </p:grpSpPr>
      <p:sp>
        <p:nvSpPr>
          <p:cNvPr id="148" name="Shape 148"/>
          <p:cNvSpPr txBox="1"/>
          <p:nvPr>
            <p:ph type="title"/>
          </p:nvPr>
        </p:nvSpPr>
        <p:spPr>
          <a:xfrm>
            <a:off x="311700" y="186375"/>
            <a:ext cx="8520600" cy="572700"/>
          </a:xfrm>
          <a:prstGeom prst="rect">
            <a:avLst/>
          </a:prstGeom>
        </p:spPr>
        <p:txBody>
          <a:bodyPr anchorCtr="0" anchor="t" bIns="91425" lIns="91425" rIns="91425" tIns="91425">
            <a:noAutofit/>
          </a:bodyPr>
          <a:lstStyle/>
          <a:p>
            <a:pPr lvl="0" algn="ctr">
              <a:spcBef>
                <a:spcPts val="0"/>
              </a:spcBef>
              <a:buNone/>
            </a:pPr>
            <a:r>
              <a:rPr b="1" lang="en">
                <a:latin typeface="Montserrat"/>
                <a:ea typeface="Montserrat"/>
                <a:cs typeface="Montserrat"/>
                <a:sym typeface="Montserrat"/>
              </a:rPr>
              <a:t>Schedule</a:t>
            </a:r>
          </a:p>
        </p:txBody>
      </p:sp>
      <p:graphicFrame>
        <p:nvGraphicFramePr>
          <p:cNvPr id="149" name="Shape 149"/>
          <p:cNvGraphicFramePr/>
          <p:nvPr/>
        </p:nvGraphicFramePr>
        <p:xfrm>
          <a:off x="431225" y="843533"/>
          <a:ext cx="3000000" cy="3000000"/>
        </p:xfrm>
        <a:graphic>
          <a:graphicData uri="http://schemas.openxmlformats.org/drawingml/2006/table">
            <a:tbl>
              <a:tblPr>
                <a:noFill/>
                <a:tableStyleId>{15A1BA09-D875-428E-AE3A-23CAAE69C0EA}</a:tableStyleId>
              </a:tblPr>
              <a:tblGrid>
                <a:gridCol w="1712225"/>
                <a:gridCol w="6723525"/>
              </a:tblGrid>
              <a:tr h="413275">
                <a:tc>
                  <a:txBody>
                    <a:bodyPr>
                      <a:noAutofit/>
                    </a:bodyPr>
                    <a:lstStyle/>
                    <a:p>
                      <a:pPr lvl="0" rtl="0">
                        <a:spcBef>
                          <a:spcPts val="0"/>
                        </a:spcBef>
                        <a:buNone/>
                      </a:pPr>
                      <a:r>
                        <a:rPr b="1" lang="en" sz="2000">
                          <a:latin typeface="Inconsolata"/>
                          <a:ea typeface="Inconsolata"/>
                          <a:cs typeface="Inconsolata"/>
                          <a:sym typeface="Inconsolata"/>
                        </a:rPr>
                        <a:t>9-9:15</a:t>
                      </a:r>
                    </a:p>
                  </a:txBody>
                  <a:tcPr marT="63500" marB="63500" marR="63500" marL="63500">
                    <a:lnL cap="flat" cmpd="sng" w="12700">
                      <a:solidFill>
                        <a:srgbClr val="000000">
                          <a:alpha val="0"/>
                        </a:srgbClr>
                      </a:solidFill>
                      <a:prstDash val="dash"/>
                      <a:round/>
                      <a:headEnd len="med" w="med" type="none"/>
                      <a:tailEnd len="med" w="med" type="none"/>
                    </a:lnL>
                    <a:lnR cap="flat" cmpd="sng" w="12700">
                      <a:solidFill>
                        <a:srgbClr val="B7B7B7"/>
                      </a:solidFill>
                      <a:prstDash val="dash"/>
                      <a:round/>
                      <a:headEnd len="med" w="med" type="none"/>
                      <a:tailEnd len="med" w="med" type="none"/>
                    </a:lnR>
                    <a:lnT cap="flat" cmpd="sng" w="12700">
                      <a:solidFill>
                        <a:srgbClr val="000000">
                          <a:alpha val="0"/>
                        </a:srgbClr>
                      </a:solidFill>
                      <a:prstDash val="dash"/>
                      <a:round/>
                      <a:headEnd len="med" w="med" type="none"/>
                      <a:tailEnd len="med" w="med" type="none"/>
                    </a:lnT>
                    <a:lnB cap="flat" cmpd="sng" w="12700">
                      <a:solidFill>
                        <a:srgbClr val="B7B7B7"/>
                      </a:solidFill>
                      <a:prstDash val="dash"/>
                      <a:round/>
                      <a:headEnd len="med" w="med" type="none"/>
                      <a:tailEnd len="med" w="med" type="none"/>
                    </a:lnB>
                  </a:tcPr>
                </a:tc>
                <a:tc>
                  <a:txBody>
                    <a:bodyPr>
                      <a:noAutofit/>
                    </a:bodyPr>
                    <a:lstStyle/>
                    <a:p>
                      <a:pPr lvl="0" rtl="0">
                        <a:spcBef>
                          <a:spcPts val="0"/>
                        </a:spcBef>
                        <a:buNone/>
                      </a:pPr>
                      <a:r>
                        <a:rPr lang="en" sz="2000">
                          <a:latin typeface="Inconsolata"/>
                          <a:ea typeface="Inconsolata"/>
                          <a:cs typeface="Inconsolata"/>
                          <a:sym typeface="Inconsolata"/>
                        </a:rPr>
                        <a:t> </a:t>
                      </a:r>
                      <a:r>
                        <a:rPr lang="en" sz="2000">
                          <a:latin typeface="Inconsolata"/>
                          <a:ea typeface="Inconsolata"/>
                          <a:cs typeface="Inconsolata"/>
                          <a:sym typeface="Inconsolata"/>
                        </a:rPr>
                        <a:t>Introduction</a:t>
                      </a:r>
                    </a:p>
                  </a:txBody>
                  <a:tcPr marT="63500" marB="63500" marR="63500" marL="63500">
                    <a:lnL cap="flat" cmpd="sng" w="12700">
                      <a:solidFill>
                        <a:srgbClr val="B7B7B7"/>
                      </a:solidFill>
                      <a:prstDash val="dash"/>
                      <a:round/>
                      <a:headEnd len="med" w="med" type="none"/>
                      <a:tailEnd len="med" w="med" type="none"/>
                    </a:lnL>
                    <a:lnR cap="flat" cmpd="sng" w="12700">
                      <a:solidFill>
                        <a:srgbClr val="000000">
                          <a:alpha val="0"/>
                        </a:srgbClr>
                      </a:solidFill>
                      <a:prstDash val="dash"/>
                      <a:round/>
                      <a:headEnd len="med" w="med" type="none"/>
                      <a:tailEnd len="med" w="med" type="none"/>
                    </a:lnR>
                    <a:lnT cap="flat" cmpd="sng" w="12700">
                      <a:solidFill>
                        <a:srgbClr val="000000">
                          <a:alpha val="0"/>
                        </a:srgbClr>
                      </a:solidFill>
                      <a:prstDash val="dash"/>
                      <a:round/>
                      <a:headEnd len="med" w="med" type="none"/>
                      <a:tailEnd len="med" w="med" type="none"/>
                    </a:lnT>
                    <a:lnB cap="flat" cmpd="sng" w="12700">
                      <a:solidFill>
                        <a:srgbClr val="B7B7B7"/>
                      </a:solidFill>
                      <a:prstDash val="dash"/>
                      <a:round/>
                      <a:headEnd len="med" w="med" type="none"/>
                      <a:tailEnd len="med" w="med" type="none"/>
                    </a:lnB>
                  </a:tcPr>
                </a:tc>
              </a:tr>
              <a:tr h="313250">
                <a:tc>
                  <a:txBody>
                    <a:bodyPr>
                      <a:noAutofit/>
                    </a:bodyPr>
                    <a:lstStyle/>
                    <a:p>
                      <a:pPr lvl="0" rtl="0">
                        <a:spcBef>
                          <a:spcPts val="0"/>
                        </a:spcBef>
                        <a:buNone/>
                      </a:pPr>
                      <a:r>
                        <a:rPr b="1" lang="en" sz="2000">
                          <a:latin typeface="Inconsolata"/>
                          <a:ea typeface="Inconsolata"/>
                          <a:cs typeface="Inconsolata"/>
                          <a:sym typeface="Inconsolata"/>
                        </a:rPr>
                        <a:t>9:15-10:15</a:t>
                      </a:r>
                    </a:p>
                  </a:txBody>
                  <a:tcPr marT="63500" marB="63500" marR="63500" marL="63500">
                    <a:lnL cap="flat" cmpd="sng" w="12700">
                      <a:solidFill>
                        <a:srgbClr val="000000">
                          <a:alpha val="0"/>
                        </a:srgbClr>
                      </a:solidFill>
                      <a:prstDash val="dash"/>
                      <a:round/>
                      <a:headEnd len="med" w="med" type="none"/>
                      <a:tailEnd len="med" w="med" type="none"/>
                    </a:lnL>
                    <a:lnR cap="flat" cmpd="sng" w="12700">
                      <a:solidFill>
                        <a:srgbClr val="B7B7B7"/>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c>
                  <a:txBody>
                    <a:bodyPr>
                      <a:noAutofit/>
                    </a:bodyPr>
                    <a:lstStyle/>
                    <a:p>
                      <a:pPr lvl="0" rtl="0">
                        <a:spcBef>
                          <a:spcPts val="0"/>
                        </a:spcBef>
                        <a:buNone/>
                      </a:pPr>
                      <a:r>
                        <a:rPr lang="en" sz="2000">
                          <a:latin typeface="Inconsolata"/>
                          <a:ea typeface="Inconsolata"/>
                          <a:cs typeface="Inconsolata"/>
                          <a:sym typeface="Inconsolata"/>
                        </a:rPr>
                        <a:t> </a:t>
                      </a:r>
                      <a:r>
                        <a:rPr lang="en" sz="2000">
                          <a:latin typeface="Inconsolata"/>
                          <a:ea typeface="Inconsolata"/>
                          <a:cs typeface="Inconsolata"/>
                          <a:sym typeface="Inconsolata"/>
                        </a:rPr>
                        <a:t>Intro to Data Models: </a:t>
                      </a:r>
                      <a:r>
                        <a:rPr lang="en" sz="2000">
                          <a:latin typeface="Inconsolata"/>
                          <a:ea typeface="Inconsolata"/>
                          <a:cs typeface="Inconsolata"/>
                          <a:sym typeface="Inconsolata"/>
                        </a:rPr>
                        <a:t>How </a:t>
                      </a:r>
                      <a:r>
                        <a:rPr lang="en" sz="2000">
                          <a:latin typeface="Inconsolata"/>
                          <a:ea typeface="Inconsolata"/>
                          <a:cs typeface="Inconsolata"/>
                          <a:sym typeface="Inconsolata"/>
                        </a:rPr>
                        <a:t>Models W</a:t>
                      </a:r>
                      <a:r>
                        <a:rPr lang="en" sz="2000">
                          <a:latin typeface="Inconsolata"/>
                          <a:ea typeface="Inconsolata"/>
                          <a:cs typeface="Inconsolata"/>
                          <a:sym typeface="Inconsolata"/>
                        </a:rPr>
                        <a:t>ork</a:t>
                      </a:r>
                      <a:r>
                        <a:rPr lang="en" sz="2000">
                          <a:latin typeface="Inconsolata"/>
                          <a:ea typeface="Inconsolata"/>
                          <a:cs typeface="Inconsolata"/>
                          <a:sym typeface="Inconsolata"/>
                        </a:rPr>
                        <a:t> w/Systems</a:t>
                      </a:r>
                    </a:p>
                  </a:txBody>
                  <a:tcPr marT="63500" marB="63500" marR="63500" marL="63500">
                    <a:lnL cap="flat" cmpd="sng" w="12700">
                      <a:solidFill>
                        <a:srgbClr val="B7B7B7"/>
                      </a:solidFill>
                      <a:prstDash val="dash"/>
                      <a:round/>
                      <a:headEnd len="med" w="med" type="none"/>
                      <a:tailEnd len="med" w="med" type="none"/>
                    </a:lnL>
                    <a:lnR cap="flat" cmpd="sng" w="12700">
                      <a:solidFill>
                        <a:srgbClr val="000000">
                          <a:alpha val="0"/>
                        </a:srgbClr>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r>
              <a:tr h="413275">
                <a:tc>
                  <a:txBody>
                    <a:bodyPr>
                      <a:noAutofit/>
                    </a:bodyPr>
                    <a:lstStyle/>
                    <a:p>
                      <a:pPr lvl="0" rtl="0">
                        <a:spcBef>
                          <a:spcPts val="0"/>
                        </a:spcBef>
                        <a:buNone/>
                      </a:pPr>
                      <a:r>
                        <a:rPr b="1" i="1" lang="en" sz="2000">
                          <a:latin typeface="Inconsolata"/>
                          <a:ea typeface="Inconsolata"/>
                          <a:cs typeface="Inconsolata"/>
                          <a:sym typeface="Inconsolata"/>
                        </a:rPr>
                        <a:t>10:15-10:30</a:t>
                      </a:r>
                    </a:p>
                  </a:txBody>
                  <a:tcPr marT="63500" marB="63500" marR="63500" marL="63500">
                    <a:lnL cap="flat" cmpd="sng" w="12700">
                      <a:solidFill>
                        <a:srgbClr val="000000">
                          <a:alpha val="0"/>
                        </a:srgbClr>
                      </a:solidFill>
                      <a:prstDash val="dash"/>
                      <a:round/>
                      <a:headEnd len="med" w="med" type="none"/>
                      <a:tailEnd len="med" w="med" type="none"/>
                    </a:lnL>
                    <a:lnR cap="flat" cmpd="sng" w="12700">
                      <a:solidFill>
                        <a:srgbClr val="B7B7B7"/>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c>
                  <a:txBody>
                    <a:bodyPr>
                      <a:noAutofit/>
                    </a:bodyPr>
                    <a:lstStyle/>
                    <a:p>
                      <a:pPr lvl="0" rtl="0">
                        <a:spcBef>
                          <a:spcPts val="0"/>
                        </a:spcBef>
                        <a:buNone/>
                      </a:pPr>
                      <a:r>
                        <a:rPr i="1" lang="en" sz="2000">
                          <a:solidFill>
                            <a:srgbClr val="999999"/>
                          </a:solidFill>
                          <a:latin typeface="Inconsolata"/>
                          <a:ea typeface="Inconsolata"/>
                          <a:cs typeface="Inconsolata"/>
                          <a:sym typeface="Inconsolata"/>
                        </a:rPr>
                        <a:t> </a:t>
                      </a:r>
                      <a:r>
                        <a:rPr i="1" lang="en" sz="2000">
                          <a:solidFill>
                            <a:srgbClr val="999999"/>
                          </a:solidFill>
                          <a:latin typeface="Inconsolata"/>
                          <a:ea typeface="Inconsolata"/>
                          <a:cs typeface="Inconsolata"/>
                          <a:sym typeface="Inconsolata"/>
                        </a:rPr>
                        <a:t>15 minute break</a:t>
                      </a:r>
                    </a:p>
                  </a:txBody>
                  <a:tcPr marT="63500" marB="63500" marR="63500" marL="63500">
                    <a:lnL cap="flat" cmpd="sng" w="12700">
                      <a:solidFill>
                        <a:srgbClr val="B7B7B7"/>
                      </a:solidFill>
                      <a:prstDash val="dash"/>
                      <a:round/>
                      <a:headEnd len="med" w="med" type="none"/>
                      <a:tailEnd len="med" w="med" type="none"/>
                    </a:lnL>
                    <a:lnR cap="flat" cmpd="sng" w="12700">
                      <a:solidFill>
                        <a:srgbClr val="000000">
                          <a:alpha val="0"/>
                        </a:srgbClr>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r>
              <a:tr h="413275">
                <a:tc>
                  <a:txBody>
                    <a:bodyPr>
                      <a:noAutofit/>
                    </a:bodyPr>
                    <a:lstStyle/>
                    <a:p>
                      <a:pPr lvl="0" rtl="0">
                        <a:spcBef>
                          <a:spcPts val="0"/>
                        </a:spcBef>
                        <a:buNone/>
                      </a:pPr>
                      <a:r>
                        <a:rPr b="1" lang="en" sz="2000">
                          <a:latin typeface="Inconsolata"/>
                          <a:ea typeface="Inconsolata"/>
                          <a:cs typeface="Inconsolata"/>
                          <a:sym typeface="Inconsolata"/>
                        </a:rPr>
                        <a:t>10:30-10:45</a:t>
                      </a:r>
                    </a:p>
                  </a:txBody>
                  <a:tcPr marT="63500" marB="63500" marR="63500" marL="63500">
                    <a:lnL cap="flat" cmpd="sng" w="12700">
                      <a:solidFill>
                        <a:srgbClr val="000000">
                          <a:alpha val="0"/>
                        </a:srgbClr>
                      </a:solidFill>
                      <a:prstDash val="dash"/>
                      <a:round/>
                      <a:headEnd len="med" w="med" type="none"/>
                      <a:tailEnd len="med" w="med" type="none"/>
                    </a:lnL>
                    <a:lnR cap="flat" cmpd="sng" w="12700">
                      <a:solidFill>
                        <a:srgbClr val="B7B7B7"/>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c>
                  <a:txBody>
                    <a:bodyPr>
                      <a:noAutofit/>
                    </a:bodyPr>
                    <a:lstStyle/>
                    <a:p>
                      <a:pPr lvl="0" rtl="0">
                        <a:spcBef>
                          <a:spcPts val="0"/>
                        </a:spcBef>
                        <a:buNone/>
                      </a:pPr>
                      <a:r>
                        <a:rPr lang="en" sz="2000">
                          <a:latin typeface="Inconsolata"/>
                          <a:ea typeface="Inconsolata"/>
                          <a:cs typeface="Inconsolata"/>
                          <a:sym typeface="Inconsolata"/>
                        </a:rPr>
                        <a:t> </a:t>
                      </a:r>
                      <a:r>
                        <a:rPr lang="en" sz="2000">
                          <a:latin typeface="Inconsolata"/>
                          <a:ea typeface="Inconsolata"/>
                          <a:cs typeface="Inconsolata"/>
                          <a:sym typeface="Inconsolata"/>
                        </a:rPr>
                        <a:t>Intro to Data Models: Expressing Models</a:t>
                      </a:r>
                    </a:p>
                  </a:txBody>
                  <a:tcPr marT="63500" marB="63500" marR="63500" marL="63500">
                    <a:lnL cap="flat" cmpd="sng" w="12700">
                      <a:solidFill>
                        <a:srgbClr val="B7B7B7"/>
                      </a:solidFill>
                      <a:prstDash val="dash"/>
                      <a:round/>
                      <a:headEnd len="med" w="med" type="none"/>
                      <a:tailEnd len="med" w="med" type="none"/>
                    </a:lnL>
                    <a:lnR cap="flat" cmpd="sng" w="12700">
                      <a:solidFill>
                        <a:srgbClr val="000000">
                          <a:alpha val="0"/>
                        </a:srgbClr>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r>
              <a:tr h="413275">
                <a:tc>
                  <a:txBody>
                    <a:bodyPr>
                      <a:noAutofit/>
                    </a:bodyPr>
                    <a:lstStyle/>
                    <a:p>
                      <a:pPr lvl="0" rtl="0">
                        <a:spcBef>
                          <a:spcPts val="0"/>
                        </a:spcBef>
                        <a:buNone/>
                      </a:pPr>
                      <a:r>
                        <a:rPr b="1" lang="en" sz="2000">
                          <a:latin typeface="Inconsolata"/>
                          <a:ea typeface="Inconsolata"/>
                          <a:cs typeface="Inconsolata"/>
                          <a:sym typeface="Inconsolata"/>
                        </a:rPr>
                        <a:t>10:45-11</a:t>
                      </a:r>
                    </a:p>
                  </a:txBody>
                  <a:tcPr marT="63500" marB="63500" marR="63500" marL="63500">
                    <a:lnL cap="flat" cmpd="sng" w="12700">
                      <a:solidFill>
                        <a:srgbClr val="000000">
                          <a:alpha val="0"/>
                        </a:srgbClr>
                      </a:solidFill>
                      <a:prstDash val="dash"/>
                      <a:round/>
                      <a:headEnd len="med" w="med" type="none"/>
                      <a:tailEnd len="med" w="med" type="none"/>
                    </a:lnL>
                    <a:lnR cap="flat" cmpd="sng" w="12700">
                      <a:solidFill>
                        <a:srgbClr val="B7B7B7"/>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c>
                  <a:txBody>
                    <a:bodyPr>
                      <a:noAutofit/>
                    </a:bodyPr>
                    <a:lstStyle/>
                    <a:p>
                      <a:pPr lvl="0" rtl="0">
                        <a:spcBef>
                          <a:spcPts val="0"/>
                        </a:spcBef>
                        <a:buNone/>
                      </a:pPr>
                      <a:r>
                        <a:rPr lang="en" sz="2000">
                          <a:latin typeface="Inconsolata"/>
                          <a:ea typeface="Inconsolata"/>
                          <a:cs typeface="Inconsolata"/>
                          <a:sym typeface="Inconsolata"/>
                        </a:rPr>
                        <a:t> </a:t>
                      </a:r>
                      <a:r>
                        <a:rPr lang="en" sz="2000">
                          <a:latin typeface="Inconsolata"/>
                          <a:ea typeface="Inconsolata"/>
                          <a:cs typeface="Inconsolata"/>
                          <a:sym typeface="Inconsolata"/>
                        </a:rPr>
                        <a:t>Breakout groups: Intro &amp;</a:t>
                      </a:r>
                      <a:r>
                        <a:rPr lang="en" sz="2000">
                          <a:latin typeface="Inconsolata"/>
                          <a:ea typeface="Inconsolata"/>
                          <a:cs typeface="Inconsolata"/>
                          <a:sym typeface="Inconsolata"/>
                        </a:rPr>
                        <a:t> Setup</a:t>
                      </a:r>
                    </a:p>
                  </a:txBody>
                  <a:tcPr marT="63500" marB="63500" marR="63500" marL="63500">
                    <a:lnL cap="flat" cmpd="sng" w="12700">
                      <a:solidFill>
                        <a:srgbClr val="B7B7B7"/>
                      </a:solidFill>
                      <a:prstDash val="dash"/>
                      <a:round/>
                      <a:headEnd len="med" w="med" type="none"/>
                      <a:tailEnd len="med" w="med" type="none"/>
                    </a:lnL>
                    <a:lnR cap="flat" cmpd="sng" w="12700">
                      <a:solidFill>
                        <a:srgbClr val="000000">
                          <a:alpha val="0"/>
                        </a:srgbClr>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r>
              <a:tr h="413275">
                <a:tc>
                  <a:txBody>
                    <a:bodyPr>
                      <a:noAutofit/>
                    </a:bodyPr>
                    <a:lstStyle/>
                    <a:p>
                      <a:pPr lvl="0" rtl="0">
                        <a:spcBef>
                          <a:spcPts val="0"/>
                        </a:spcBef>
                        <a:buNone/>
                      </a:pPr>
                      <a:r>
                        <a:rPr b="1" lang="en" sz="2000">
                          <a:latin typeface="Inconsolata"/>
                          <a:ea typeface="Inconsolata"/>
                          <a:cs typeface="Inconsolata"/>
                          <a:sym typeface="Inconsolata"/>
                        </a:rPr>
                        <a:t>11-11:45</a:t>
                      </a:r>
                    </a:p>
                  </a:txBody>
                  <a:tcPr marT="63500" marB="63500" marR="63500" marL="63500">
                    <a:lnL cap="flat" cmpd="sng" w="12700">
                      <a:solidFill>
                        <a:srgbClr val="000000">
                          <a:alpha val="0"/>
                        </a:srgbClr>
                      </a:solidFill>
                      <a:prstDash val="dash"/>
                      <a:round/>
                      <a:headEnd len="med" w="med" type="none"/>
                      <a:tailEnd len="med" w="med" type="none"/>
                    </a:lnL>
                    <a:lnR cap="flat" cmpd="sng" w="12700">
                      <a:solidFill>
                        <a:srgbClr val="B7B7B7"/>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c>
                  <a:txBody>
                    <a:bodyPr>
                      <a:noAutofit/>
                    </a:bodyPr>
                    <a:lstStyle/>
                    <a:p>
                      <a:pPr lvl="0" rtl="0">
                        <a:spcBef>
                          <a:spcPts val="0"/>
                        </a:spcBef>
                        <a:buNone/>
                      </a:pPr>
                      <a:r>
                        <a:rPr lang="en" sz="2000">
                          <a:latin typeface="Inconsolata"/>
                          <a:ea typeface="Inconsolata"/>
                          <a:cs typeface="Inconsolata"/>
                          <a:sym typeface="Inconsolata"/>
                        </a:rPr>
                        <a:t> </a:t>
                      </a:r>
                      <a:r>
                        <a:rPr lang="en" sz="2000">
                          <a:latin typeface="Inconsolata"/>
                          <a:ea typeface="Inconsolata"/>
                          <a:cs typeface="Inconsolata"/>
                          <a:sym typeface="Inconsolata"/>
                        </a:rPr>
                        <a:t>Breakout groups: Data Models Breakouts</a:t>
                      </a:r>
                    </a:p>
                  </a:txBody>
                  <a:tcPr marT="63500" marB="63500" marR="63500" marL="63500">
                    <a:lnL cap="flat" cmpd="sng" w="12700">
                      <a:solidFill>
                        <a:srgbClr val="B7B7B7"/>
                      </a:solidFill>
                      <a:prstDash val="dash"/>
                      <a:round/>
                      <a:headEnd len="med" w="med" type="none"/>
                      <a:tailEnd len="med" w="med" type="none"/>
                    </a:lnL>
                    <a:lnR cap="flat" cmpd="sng" w="12700">
                      <a:solidFill>
                        <a:srgbClr val="000000">
                          <a:alpha val="0"/>
                        </a:srgbClr>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r>
              <a:tr h="413275">
                <a:tc>
                  <a:txBody>
                    <a:bodyPr>
                      <a:noAutofit/>
                    </a:bodyPr>
                    <a:lstStyle/>
                    <a:p>
                      <a:pPr lvl="0" rtl="0">
                        <a:spcBef>
                          <a:spcPts val="0"/>
                        </a:spcBef>
                        <a:buNone/>
                      </a:pPr>
                      <a:r>
                        <a:rPr b="1" i="1" lang="en" sz="2000">
                          <a:latin typeface="Inconsolata"/>
                          <a:ea typeface="Inconsolata"/>
                          <a:cs typeface="Inconsolata"/>
                          <a:sym typeface="Inconsolata"/>
                        </a:rPr>
                        <a:t>11:45-Noon</a:t>
                      </a:r>
                    </a:p>
                  </a:txBody>
                  <a:tcPr marT="63500" marB="63500" marR="63500" marL="63500">
                    <a:lnL cap="flat" cmpd="sng" w="12700">
                      <a:solidFill>
                        <a:srgbClr val="000000">
                          <a:alpha val="0"/>
                        </a:srgbClr>
                      </a:solidFill>
                      <a:prstDash val="dash"/>
                      <a:round/>
                      <a:headEnd len="med" w="med" type="none"/>
                      <a:tailEnd len="med" w="med" type="none"/>
                    </a:lnL>
                    <a:lnR cap="flat" cmpd="sng" w="12700">
                      <a:solidFill>
                        <a:srgbClr val="B7B7B7"/>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c>
                  <a:txBody>
                    <a:bodyPr>
                      <a:noAutofit/>
                    </a:bodyPr>
                    <a:lstStyle/>
                    <a:p>
                      <a:pPr lvl="0" rtl="0">
                        <a:spcBef>
                          <a:spcPts val="0"/>
                        </a:spcBef>
                        <a:buNone/>
                      </a:pPr>
                      <a:r>
                        <a:rPr i="1" lang="en" sz="2000">
                          <a:solidFill>
                            <a:srgbClr val="999999"/>
                          </a:solidFill>
                          <a:latin typeface="Inconsolata"/>
                          <a:ea typeface="Inconsolata"/>
                          <a:cs typeface="Inconsolata"/>
                          <a:sym typeface="Inconsolata"/>
                        </a:rPr>
                        <a:t> </a:t>
                      </a:r>
                      <a:r>
                        <a:rPr i="1" lang="en" sz="2000">
                          <a:solidFill>
                            <a:srgbClr val="999999"/>
                          </a:solidFill>
                          <a:latin typeface="Inconsolata"/>
                          <a:ea typeface="Inconsolata"/>
                          <a:cs typeface="Inconsolata"/>
                          <a:sym typeface="Inconsolata"/>
                        </a:rPr>
                        <a:t>15 minute break</a:t>
                      </a:r>
                    </a:p>
                  </a:txBody>
                  <a:tcPr marT="63500" marB="63500" marR="63500" marL="63500">
                    <a:lnL cap="flat" cmpd="sng" w="12700">
                      <a:solidFill>
                        <a:srgbClr val="B7B7B7"/>
                      </a:solidFill>
                      <a:prstDash val="dash"/>
                      <a:round/>
                      <a:headEnd len="med" w="med" type="none"/>
                      <a:tailEnd len="med" w="med" type="none"/>
                    </a:lnL>
                    <a:lnR cap="flat" cmpd="sng" w="12700">
                      <a:solidFill>
                        <a:srgbClr val="000000">
                          <a:alpha val="0"/>
                        </a:srgbClr>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r>
              <a:tr h="413275">
                <a:tc>
                  <a:txBody>
                    <a:bodyPr>
                      <a:noAutofit/>
                    </a:bodyPr>
                    <a:lstStyle/>
                    <a:p>
                      <a:pPr lvl="0" rtl="0">
                        <a:spcBef>
                          <a:spcPts val="0"/>
                        </a:spcBef>
                        <a:buNone/>
                      </a:pPr>
                      <a:r>
                        <a:rPr b="1" lang="en" sz="2000">
                          <a:latin typeface="Inconsolata"/>
                          <a:ea typeface="Inconsolata"/>
                          <a:cs typeface="Inconsolata"/>
                          <a:sym typeface="Inconsolata"/>
                        </a:rPr>
                        <a:t>Noon-12:15</a:t>
                      </a:r>
                    </a:p>
                  </a:txBody>
                  <a:tcPr marT="63500" marB="63500" marR="63500" marL="63500">
                    <a:lnL cap="flat" cmpd="sng" w="12700">
                      <a:solidFill>
                        <a:srgbClr val="000000">
                          <a:alpha val="0"/>
                        </a:srgbClr>
                      </a:solidFill>
                      <a:prstDash val="dash"/>
                      <a:round/>
                      <a:headEnd len="med" w="med" type="none"/>
                      <a:tailEnd len="med" w="med" type="none"/>
                    </a:lnL>
                    <a:lnR cap="flat" cmpd="sng" w="12700">
                      <a:solidFill>
                        <a:srgbClr val="B7B7B7"/>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c>
                  <a:txBody>
                    <a:bodyPr>
                      <a:noAutofit/>
                    </a:bodyPr>
                    <a:lstStyle/>
                    <a:p>
                      <a:pPr lvl="0" rtl="0">
                        <a:spcBef>
                          <a:spcPts val="0"/>
                        </a:spcBef>
                        <a:buNone/>
                      </a:pPr>
                      <a:r>
                        <a:rPr lang="en" sz="2000">
                          <a:latin typeface="Inconsolata"/>
                          <a:ea typeface="Inconsolata"/>
                          <a:cs typeface="Inconsolata"/>
                          <a:sym typeface="Inconsolata"/>
                        </a:rPr>
                        <a:t> </a:t>
                      </a:r>
                      <a:r>
                        <a:rPr lang="en" sz="2000">
                          <a:latin typeface="Inconsolata"/>
                          <a:ea typeface="Inconsolata"/>
                          <a:cs typeface="Inconsolata"/>
                          <a:sym typeface="Inconsolata"/>
                        </a:rPr>
                        <a:t>Breakout groups: Recaps</a:t>
                      </a:r>
                    </a:p>
                  </a:txBody>
                  <a:tcPr marT="63500" marB="63500" marR="63500" marL="63500">
                    <a:lnL cap="flat" cmpd="sng" w="12700">
                      <a:solidFill>
                        <a:srgbClr val="B7B7B7"/>
                      </a:solidFill>
                      <a:prstDash val="dash"/>
                      <a:round/>
                      <a:headEnd len="med" w="med" type="none"/>
                      <a:tailEnd len="med" w="med" type="none"/>
                    </a:lnL>
                    <a:lnR cap="flat" cmpd="sng" w="12700">
                      <a:solidFill>
                        <a:srgbClr val="000000">
                          <a:alpha val="0"/>
                        </a:srgbClr>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B7B7B7"/>
                      </a:solidFill>
                      <a:prstDash val="dash"/>
                      <a:round/>
                      <a:headEnd len="med" w="med" type="none"/>
                      <a:tailEnd len="med" w="med" type="none"/>
                    </a:lnB>
                  </a:tcPr>
                </a:tc>
              </a:tr>
              <a:tr h="413275">
                <a:tc>
                  <a:txBody>
                    <a:bodyPr>
                      <a:noAutofit/>
                    </a:bodyPr>
                    <a:lstStyle/>
                    <a:p>
                      <a:pPr lvl="0" rtl="0">
                        <a:spcBef>
                          <a:spcPts val="0"/>
                        </a:spcBef>
                        <a:buNone/>
                      </a:pPr>
                      <a:r>
                        <a:rPr b="1" lang="en" sz="2000">
                          <a:latin typeface="Inconsolata"/>
                          <a:ea typeface="Inconsolata"/>
                          <a:cs typeface="Inconsolata"/>
                          <a:sym typeface="Inconsolata"/>
                        </a:rPr>
                        <a:t>12:15-12:30</a:t>
                      </a:r>
                    </a:p>
                  </a:txBody>
                  <a:tcPr marT="63500" marB="63500" marR="63500" marL="63500">
                    <a:lnL cap="flat" cmpd="sng" w="12700">
                      <a:solidFill>
                        <a:srgbClr val="000000">
                          <a:alpha val="0"/>
                        </a:srgbClr>
                      </a:solidFill>
                      <a:prstDash val="dash"/>
                      <a:round/>
                      <a:headEnd len="med" w="med" type="none"/>
                      <a:tailEnd len="med" w="med" type="none"/>
                    </a:lnL>
                    <a:lnR cap="flat" cmpd="sng" w="12700">
                      <a:solidFill>
                        <a:srgbClr val="B7B7B7"/>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000000">
                          <a:alpha val="0"/>
                        </a:srgbClr>
                      </a:solidFill>
                      <a:prstDash val="dash"/>
                      <a:round/>
                      <a:headEnd len="med" w="med" type="none"/>
                      <a:tailEnd len="med" w="med" type="none"/>
                    </a:lnB>
                  </a:tcPr>
                </a:tc>
                <a:tc>
                  <a:txBody>
                    <a:bodyPr>
                      <a:noAutofit/>
                    </a:bodyPr>
                    <a:lstStyle/>
                    <a:p>
                      <a:pPr lvl="0" rtl="0">
                        <a:spcBef>
                          <a:spcPts val="0"/>
                        </a:spcBef>
                        <a:buNone/>
                      </a:pPr>
                      <a:r>
                        <a:rPr lang="en" sz="2000">
                          <a:latin typeface="Inconsolata"/>
                          <a:ea typeface="Inconsolata"/>
                          <a:cs typeface="Inconsolata"/>
                          <a:sym typeface="Inconsolata"/>
                        </a:rPr>
                        <a:t> </a:t>
                      </a:r>
                      <a:r>
                        <a:rPr lang="en" sz="2000">
                          <a:latin typeface="Inconsolata"/>
                          <a:ea typeface="Inconsolata"/>
                          <a:cs typeface="Inconsolata"/>
                          <a:sym typeface="Inconsolata"/>
                        </a:rPr>
                        <a:t>Going Forward with Data Modeling &amp; Hydra</a:t>
                      </a:r>
                    </a:p>
                  </a:txBody>
                  <a:tcPr marT="63500" marB="63500" marR="63500" marL="63500">
                    <a:lnL cap="flat" cmpd="sng" w="12700">
                      <a:solidFill>
                        <a:srgbClr val="B7B7B7"/>
                      </a:solidFill>
                      <a:prstDash val="dash"/>
                      <a:round/>
                      <a:headEnd len="med" w="med" type="none"/>
                      <a:tailEnd len="med" w="med" type="none"/>
                    </a:lnL>
                    <a:lnR cap="flat" cmpd="sng" w="12700">
                      <a:solidFill>
                        <a:srgbClr val="000000">
                          <a:alpha val="0"/>
                        </a:srgbClr>
                      </a:solidFill>
                      <a:prstDash val="dash"/>
                      <a:round/>
                      <a:headEnd len="med" w="med" type="none"/>
                      <a:tailEnd len="med" w="med" type="none"/>
                    </a:lnR>
                    <a:lnT cap="flat" cmpd="sng" w="12700">
                      <a:solidFill>
                        <a:srgbClr val="B7B7B7"/>
                      </a:solidFill>
                      <a:prstDash val="dash"/>
                      <a:round/>
                      <a:headEnd len="med" w="med" type="none"/>
                      <a:tailEnd len="med" w="med" type="none"/>
                    </a:lnT>
                    <a:lnB cap="flat" cmpd="sng" w="12700">
                      <a:solidFill>
                        <a:srgbClr val="000000">
                          <a:alpha val="0"/>
                        </a:srgbClr>
                      </a:solidFill>
                      <a:prstDash val="dash"/>
                      <a:round/>
                      <a:headEnd len="med" w="med" type="none"/>
                      <a:tailEnd len="med" w="med"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420" name="Shape 420"/>
        <p:cNvGrpSpPr/>
        <p:nvPr/>
      </p:nvGrpSpPr>
      <p:grpSpPr>
        <a:xfrm>
          <a:off x="0" y="0"/>
          <a:ext cx="0" cy="0"/>
          <a:chOff x="0" y="0"/>
          <a:chExt cx="0" cy="0"/>
        </a:xfrm>
      </p:grpSpPr>
      <p:pic>
        <p:nvPicPr>
          <p:cNvPr descr="pub" id="421" name="Shape 421"/>
          <p:cNvPicPr preferRelativeResize="0"/>
          <p:nvPr/>
        </p:nvPicPr>
        <p:blipFill rotWithShape="1">
          <a:blip r:embed="rId3">
            <a:alphaModFix/>
          </a:blip>
          <a:srcRect b="0" l="0" r="0" t="0"/>
          <a:stretch/>
        </p:blipFill>
        <p:spPr>
          <a:xfrm>
            <a:off x="0" y="0"/>
            <a:ext cx="6858000" cy="5143500"/>
          </a:xfrm>
          <a:prstGeom prst="rect">
            <a:avLst/>
          </a:prstGeom>
          <a:noFill/>
          <a:ln>
            <a:noFill/>
          </a:ln>
        </p:spPr>
      </p:pic>
      <p:sp>
        <p:nvSpPr>
          <p:cNvPr id="422" name="Shape 422"/>
          <p:cNvSpPr txBox="1"/>
          <p:nvPr/>
        </p:nvSpPr>
        <p:spPr>
          <a:xfrm>
            <a:off x="6799457" y="3173700"/>
            <a:ext cx="2247000" cy="1893600"/>
          </a:xfrm>
          <a:prstGeom prst="rect">
            <a:avLst/>
          </a:prstGeom>
          <a:noFill/>
          <a:ln>
            <a:noFill/>
          </a:ln>
        </p:spPr>
        <p:txBody>
          <a:bodyPr anchorCtr="0" anchor="t" bIns="91425" lIns="91425" rIns="91425" tIns="91425">
            <a:noAutofit/>
          </a:bodyPr>
          <a:lstStyle/>
          <a:p>
            <a:pPr indent="0" lvl="0" marL="0" marR="0" rtl="0">
              <a:lnSpc>
                <a:spcPct val="100000"/>
              </a:lnSpc>
              <a:spcBef>
                <a:spcPts val="0"/>
              </a:spcBef>
              <a:spcAft>
                <a:spcPts val="0"/>
              </a:spcAft>
              <a:buNone/>
            </a:pPr>
            <a:r>
              <a:rPr b="1" lang="en" sz="3600">
                <a:solidFill>
                  <a:srgbClr val="3D85C6"/>
                </a:solidFill>
                <a:latin typeface="Montserrat"/>
                <a:ea typeface="Montserrat"/>
                <a:cs typeface="Montserrat"/>
                <a:sym typeface="Montserrat"/>
              </a:rPr>
              <a:t>Another</a:t>
            </a:r>
            <a:r>
              <a:rPr b="1" lang="en" sz="3600">
                <a:latin typeface="Inconsolata"/>
                <a:ea typeface="Inconsolata"/>
                <a:cs typeface="Inconsolata"/>
                <a:sym typeface="Inconsolata"/>
              </a:rPr>
              <a:t> </a:t>
            </a:r>
            <a:r>
              <a:rPr b="1" lang="en" sz="3600">
                <a:solidFill>
                  <a:srgbClr val="3D85C6"/>
                </a:solidFill>
                <a:latin typeface="Montserrat"/>
                <a:ea typeface="Montserrat"/>
                <a:cs typeface="Montserrat"/>
                <a:sym typeface="Montserrat"/>
              </a:rPr>
              <a:t>Possible View…</a:t>
            </a:r>
            <a:r>
              <a:rPr b="1" lang="en" sz="2800">
                <a:solidFill>
                  <a:srgbClr val="3D85C6"/>
                </a:solidFill>
                <a:latin typeface="Montserrat"/>
                <a:ea typeface="Montserrat"/>
                <a:cs typeface="Montserrat"/>
                <a:sym typeface="Montserrat"/>
              </a:rPr>
              <a:t> </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426" name="Shape 426"/>
        <p:cNvGrpSpPr/>
        <p:nvPr/>
      </p:nvGrpSpPr>
      <p:grpSpPr>
        <a:xfrm>
          <a:off x="0" y="0"/>
          <a:ext cx="0" cy="0"/>
          <a:chOff x="0" y="0"/>
          <a:chExt cx="0" cy="0"/>
        </a:xfrm>
      </p:grpSpPr>
      <p:sp>
        <p:nvSpPr>
          <p:cNvPr id="427" name="Shape 427"/>
          <p:cNvSpPr txBox="1"/>
          <p:nvPr>
            <p:ph type="title"/>
          </p:nvPr>
        </p:nvSpPr>
        <p:spPr>
          <a:xfrm>
            <a:off x="311700" y="175242"/>
            <a:ext cx="8520600" cy="572700"/>
          </a:xfrm>
          <a:prstGeom prst="rect">
            <a:avLst/>
          </a:prstGeom>
        </p:spPr>
        <p:txBody>
          <a:bodyPr anchorCtr="0" anchor="t" bIns="91425" lIns="91425" rIns="91425" tIns="91425">
            <a:noAutofit/>
          </a:bodyPr>
          <a:lstStyle/>
          <a:p>
            <a:pPr lvl="0">
              <a:spcBef>
                <a:spcPts val="0"/>
              </a:spcBef>
              <a:buClr>
                <a:srgbClr val="000000"/>
              </a:buClr>
              <a:buSzPct val="39285"/>
              <a:buFont typeface="Arial"/>
              <a:buNone/>
            </a:pPr>
            <a:r>
              <a:rPr lang="en"/>
              <a:t>Data Models &amp; Application Independence</a:t>
            </a:r>
          </a:p>
        </p:txBody>
      </p:sp>
      <p:pic>
        <p:nvPicPr>
          <p:cNvPr descr="pub" id="428" name="Shape 428"/>
          <p:cNvPicPr preferRelativeResize="0"/>
          <p:nvPr/>
        </p:nvPicPr>
        <p:blipFill rotWithShape="1">
          <a:blip r:embed="rId3">
            <a:alphaModFix/>
          </a:blip>
          <a:srcRect b="0" l="0" r="0" t="0"/>
          <a:stretch/>
        </p:blipFill>
        <p:spPr>
          <a:xfrm>
            <a:off x="4392365" y="1262192"/>
            <a:ext cx="4688373" cy="3516274"/>
          </a:xfrm>
          <a:prstGeom prst="rect">
            <a:avLst/>
          </a:prstGeom>
          <a:noFill/>
          <a:ln>
            <a:noFill/>
          </a:ln>
        </p:spPr>
      </p:pic>
      <p:sp>
        <p:nvSpPr>
          <p:cNvPr id="429" name="Shape 429"/>
          <p:cNvSpPr/>
          <p:nvPr/>
        </p:nvSpPr>
        <p:spPr>
          <a:xfrm>
            <a:off x="4521999" y="1390267"/>
            <a:ext cx="3351599" cy="2157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30" name="Shape 430"/>
          <p:cNvCxnSpPr>
            <a:stCxn id="429" idx="2"/>
            <a:endCxn id="431" idx="3"/>
          </p:cNvCxnSpPr>
          <p:nvPr/>
        </p:nvCxnSpPr>
        <p:spPr>
          <a:xfrm rot="10800000">
            <a:off x="4105299" y="2185117"/>
            <a:ext cx="416700" cy="284100"/>
          </a:xfrm>
          <a:prstGeom prst="straightConnector1">
            <a:avLst/>
          </a:prstGeom>
          <a:noFill/>
          <a:ln cap="flat" cmpd="sng" w="38100">
            <a:solidFill>
              <a:srgbClr val="FF0000"/>
            </a:solidFill>
            <a:prstDash val="solid"/>
            <a:round/>
            <a:headEnd len="lg" w="lg" type="none"/>
            <a:tailEnd len="lg" w="lg" type="triangle"/>
          </a:ln>
        </p:spPr>
      </p:cxnSp>
      <p:cxnSp>
        <p:nvCxnSpPr>
          <p:cNvPr id="432" name="Shape 432"/>
          <p:cNvCxnSpPr>
            <a:stCxn id="431" idx="2"/>
            <a:endCxn id="433" idx="0"/>
          </p:cNvCxnSpPr>
          <p:nvPr/>
        </p:nvCxnSpPr>
        <p:spPr>
          <a:xfrm flipH="1">
            <a:off x="940475" y="3076791"/>
            <a:ext cx="1191900" cy="459900"/>
          </a:xfrm>
          <a:prstGeom prst="straightConnector1">
            <a:avLst/>
          </a:prstGeom>
          <a:noFill/>
          <a:ln cap="flat" cmpd="sng" w="38100">
            <a:solidFill>
              <a:srgbClr val="FF9900"/>
            </a:solidFill>
            <a:prstDash val="solid"/>
            <a:round/>
            <a:headEnd len="lg" w="lg" type="none"/>
            <a:tailEnd len="lg" w="lg" type="triangle"/>
          </a:ln>
        </p:spPr>
      </p:cxnSp>
      <p:cxnSp>
        <p:nvCxnSpPr>
          <p:cNvPr id="434" name="Shape 434"/>
          <p:cNvCxnSpPr>
            <a:stCxn id="431" idx="2"/>
            <a:endCxn id="435" idx="0"/>
          </p:cNvCxnSpPr>
          <p:nvPr/>
        </p:nvCxnSpPr>
        <p:spPr>
          <a:xfrm>
            <a:off x="2132375" y="3076791"/>
            <a:ext cx="154800" cy="459900"/>
          </a:xfrm>
          <a:prstGeom prst="straightConnector1">
            <a:avLst/>
          </a:prstGeom>
          <a:noFill/>
          <a:ln cap="flat" cmpd="sng" w="38100">
            <a:solidFill>
              <a:srgbClr val="FF9900"/>
            </a:solidFill>
            <a:prstDash val="solid"/>
            <a:round/>
            <a:headEnd len="lg" w="lg" type="none"/>
            <a:tailEnd len="lg" w="lg" type="triangle"/>
          </a:ln>
        </p:spPr>
      </p:cxnSp>
      <p:cxnSp>
        <p:nvCxnSpPr>
          <p:cNvPr id="436" name="Shape 436"/>
          <p:cNvCxnSpPr>
            <a:stCxn id="431" idx="2"/>
            <a:endCxn id="437" idx="0"/>
          </p:cNvCxnSpPr>
          <p:nvPr/>
        </p:nvCxnSpPr>
        <p:spPr>
          <a:xfrm>
            <a:off x="2132375" y="3076791"/>
            <a:ext cx="1501800" cy="459900"/>
          </a:xfrm>
          <a:prstGeom prst="straightConnector1">
            <a:avLst/>
          </a:prstGeom>
          <a:noFill/>
          <a:ln cap="flat" cmpd="sng" w="38100">
            <a:solidFill>
              <a:srgbClr val="FF9900"/>
            </a:solidFill>
            <a:prstDash val="solid"/>
            <a:round/>
            <a:headEnd len="lg" w="lg" type="none"/>
            <a:tailEnd len="lg" w="lg" type="triangle"/>
          </a:ln>
        </p:spPr>
      </p:cxnSp>
      <p:grpSp>
        <p:nvGrpSpPr>
          <p:cNvPr id="438" name="Shape 438"/>
          <p:cNvGrpSpPr/>
          <p:nvPr/>
        </p:nvGrpSpPr>
        <p:grpSpPr>
          <a:xfrm>
            <a:off x="159425" y="824417"/>
            <a:ext cx="3948899" cy="2252374"/>
            <a:chOff x="159425" y="941800"/>
            <a:chExt cx="3948899" cy="2252374"/>
          </a:xfrm>
        </p:grpSpPr>
        <p:pic>
          <p:nvPicPr>
            <p:cNvPr id="431" name="Shape 431"/>
            <p:cNvPicPr preferRelativeResize="0"/>
            <p:nvPr/>
          </p:nvPicPr>
          <p:blipFill rotWithShape="1">
            <a:blip r:embed="rId4">
              <a:alphaModFix/>
            </a:blip>
            <a:srcRect b="17583" l="0" r="0" t="13327"/>
            <a:stretch/>
          </p:blipFill>
          <p:spPr>
            <a:xfrm>
              <a:off x="159425" y="1410800"/>
              <a:ext cx="3945900" cy="1783374"/>
            </a:xfrm>
            <a:prstGeom prst="rect">
              <a:avLst/>
            </a:prstGeom>
            <a:noFill/>
            <a:ln cap="flat" cmpd="sng" w="9525">
              <a:solidFill>
                <a:schemeClr val="dk2"/>
              </a:solidFill>
              <a:prstDash val="solid"/>
              <a:round/>
              <a:headEnd len="med" w="med" type="none"/>
              <a:tailEnd len="med" w="med" type="none"/>
            </a:ln>
          </p:spPr>
        </p:pic>
        <p:sp>
          <p:nvSpPr>
            <p:cNvPr id="439" name="Shape 439"/>
            <p:cNvSpPr txBox="1"/>
            <p:nvPr/>
          </p:nvSpPr>
          <p:spPr>
            <a:xfrm>
              <a:off x="162425" y="941800"/>
              <a:ext cx="3945900" cy="459900"/>
            </a:xfrm>
            <a:prstGeom prst="rect">
              <a:avLst/>
            </a:prstGeom>
            <a:noFill/>
            <a:ln>
              <a:noFill/>
            </a:ln>
          </p:spPr>
          <p:txBody>
            <a:bodyPr anchorCtr="0" anchor="t" bIns="91425" lIns="91425" rIns="91425" tIns="91425">
              <a:noAutofit/>
            </a:bodyPr>
            <a:lstStyle/>
            <a:p>
              <a:pPr lvl="0" algn="ctr">
                <a:spcBef>
                  <a:spcPts val="0"/>
                </a:spcBef>
                <a:buNone/>
              </a:pPr>
              <a:r>
                <a:rPr b="1" lang="en" sz="2000">
                  <a:latin typeface="Inconsolata"/>
                  <a:ea typeface="Inconsolata"/>
                  <a:cs typeface="Inconsolata"/>
                  <a:sym typeface="Inconsolata"/>
                </a:rPr>
                <a:t>W3C </a:t>
              </a:r>
              <a:r>
                <a:rPr b="1" lang="en" sz="2000">
                  <a:latin typeface="Inconsolata"/>
                  <a:ea typeface="Inconsolata"/>
                  <a:cs typeface="Inconsolata"/>
                  <a:sym typeface="Inconsolata"/>
                </a:rPr>
                <a:t>WebAccessControl Model</a:t>
              </a:r>
            </a:p>
          </p:txBody>
        </p:sp>
      </p:grpSp>
      <p:sp>
        <p:nvSpPr>
          <p:cNvPr id="433" name="Shape 433"/>
          <p:cNvSpPr/>
          <p:nvPr/>
        </p:nvSpPr>
        <p:spPr>
          <a:xfrm>
            <a:off x="237774" y="3536692"/>
            <a:ext cx="1175700" cy="917700"/>
          </a:xfrm>
          <a:prstGeom prst="cube">
            <a:avLst>
              <a:gd fmla="val 25000" name="adj"/>
            </a:avLst>
          </a:prstGeom>
          <a:solidFill>
            <a:srgbClr val="E6B8A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5" name="Shape 435"/>
          <p:cNvSpPr/>
          <p:nvPr/>
        </p:nvSpPr>
        <p:spPr>
          <a:xfrm>
            <a:off x="1584724" y="3536692"/>
            <a:ext cx="1175699" cy="917700"/>
          </a:xfrm>
          <a:prstGeom prst="cube">
            <a:avLst>
              <a:gd fmla="val 250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7" name="Shape 437"/>
          <p:cNvSpPr/>
          <p:nvPr/>
        </p:nvSpPr>
        <p:spPr>
          <a:xfrm>
            <a:off x="2931674" y="3536692"/>
            <a:ext cx="1175700" cy="917700"/>
          </a:xfrm>
          <a:prstGeom prst="cube">
            <a:avLst>
              <a:gd fmla="val 25000" name="adj"/>
            </a:avLst>
          </a:prstGeom>
          <a:solidFill>
            <a:srgbClr val="D0E0E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0" name="Shape 440"/>
          <p:cNvSpPr txBox="1"/>
          <p:nvPr/>
        </p:nvSpPr>
        <p:spPr>
          <a:xfrm>
            <a:off x="303725" y="4454392"/>
            <a:ext cx="3660300" cy="459900"/>
          </a:xfrm>
          <a:prstGeom prst="rect">
            <a:avLst/>
          </a:prstGeom>
          <a:noFill/>
          <a:ln>
            <a:noFill/>
          </a:ln>
        </p:spPr>
        <p:txBody>
          <a:bodyPr anchorCtr="0" anchor="t" bIns="91425" lIns="91425" rIns="91425" tIns="91425">
            <a:noAutofit/>
          </a:bodyPr>
          <a:lstStyle/>
          <a:p>
            <a:pPr lvl="0" algn="ctr">
              <a:spcBef>
                <a:spcPts val="0"/>
              </a:spcBef>
              <a:buNone/>
            </a:pPr>
            <a:r>
              <a:rPr b="1" lang="en" sz="2000">
                <a:solidFill>
                  <a:schemeClr val="dk1"/>
                </a:solidFill>
                <a:latin typeface="Inconsolata"/>
                <a:ea typeface="Inconsolata"/>
                <a:cs typeface="Inconsolata"/>
                <a:sym typeface="Inconsolata"/>
              </a:rPr>
              <a:t>WebAC Implementations</a:t>
            </a:r>
          </a:p>
        </p:txBody>
      </p:sp>
      <p:sp>
        <p:nvSpPr>
          <p:cNvPr id="441" name="Shape 441"/>
          <p:cNvSpPr txBox="1"/>
          <p:nvPr/>
        </p:nvSpPr>
        <p:spPr>
          <a:xfrm>
            <a:off x="5044725" y="889671"/>
            <a:ext cx="3660300" cy="459900"/>
          </a:xfrm>
          <a:prstGeom prst="rect">
            <a:avLst/>
          </a:prstGeom>
          <a:noFill/>
          <a:ln>
            <a:noFill/>
          </a:ln>
        </p:spPr>
        <p:txBody>
          <a:bodyPr anchorCtr="0" anchor="t" bIns="91425" lIns="91425" rIns="91425" tIns="91425">
            <a:noAutofit/>
          </a:bodyPr>
          <a:lstStyle/>
          <a:p>
            <a:pPr lvl="0" rtl="0" algn="ctr">
              <a:spcBef>
                <a:spcPts val="0"/>
              </a:spcBef>
              <a:buNone/>
            </a:pPr>
            <a:r>
              <a:rPr b="1" lang="en" sz="2000">
                <a:solidFill>
                  <a:schemeClr val="dk1"/>
                </a:solidFill>
                <a:latin typeface="Inconsolata"/>
                <a:ea typeface="Inconsolata"/>
                <a:cs typeface="Inconsolata"/>
                <a:sym typeface="Inconsolata"/>
              </a:rPr>
              <a:t>Our Model</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445" name="Shape 445"/>
        <p:cNvGrpSpPr/>
        <p:nvPr/>
      </p:nvGrpSpPr>
      <p:grpSpPr>
        <a:xfrm>
          <a:off x="0" y="0"/>
          <a:ext cx="0" cy="0"/>
          <a:chOff x="0" y="0"/>
          <a:chExt cx="0" cy="0"/>
        </a:xfrm>
      </p:grpSpPr>
      <p:sp>
        <p:nvSpPr>
          <p:cNvPr id="446" name="Shape 44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Preservation of Information via Data Models</a:t>
            </a:r>
          </a:p>
        </p:txBody>
      </p:sp>
      <p:sp>
        <p:nvSpPr>
          <p:cNvPr id="447" name="Shape 44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marR="0" rtl="0" algn="l">
              <a:lnSpc>
                <a:spcPct val="115000"/>
              </a:lnSpc>
              <a:spcBef>
                <a:spcPts val="0"/>
              </a:spcBef>
              <a:spcAft>
                <a:spcPts val="0"/>
              </a:spcAft>
              <a:buClr>
                <a:srgbClr val="434343"/>
              </a:buClr>
              <a:buSzPct val="100000"/>
              <a:buFont typeface="Inconsolata"/>
            </a:pPr>
            <a:r>
              <a:rPr lang="en" sz="2200">
                <a:solidFill>
                  <a:srgbClr val="434343"/>
                </a:solidFill>
              </a:rPr>
              <a:t>If, or rather, as applications evolve/migrate, one can still decode the information context from the Model</a:t>
            </a:r>
          </a:p>
          <a:p>
            <a:pPr indent="-368300" lvl="0" marL="457200" marR="0" rtl="0" algn="l">
              <a:lnSpc>
                <a:spcPct val="115000"/>
              </a:lnSpc>
              <a:spcBef>
                <a:spcPts val="0"/>
              </a:spcBef>
              <a:spcAft>
                <a:spcPts val="0"/>
              </a:spcAft>
              <a:buClr>
                <a:srgbClr val="434343"/>
              </a:buClr>
              <a:buSzPct val="100000"/>
            </a:pPr>
            <a:r>
              <a:rPr lang="en" sz="2200">
                <a:solidFill>
                  <a:srgbClr val="434343"/>
                </a:solidFill>
              </a:rPr>
              <a:t>Break reliance of understanding information on 1 person, process, database structure, or application</a:t>
            </a:r>
          </a:p>
          <a:p>
            <a:pPr indent="-368300" lvl="0" marL="457200" marR="0" rtl="0" algn="l">
              <a:lnSpc>
                <a:spcPct val="115000"/>
              </a:lnSpc>
              <a:spcBef>
                <a:spcPts val="0"/>
              </a:spcBef>
              <a:spcAft>
                <a:spcPts val="0"/>
              </a:spcAft>
              <a:buClr>
                <a:srgbClr val="434343"/>
              </a:buClr>
              <a:buSzPct val="100000"/>
            </a:pPr>
            <a:r>
              <a:rPr lang="en" sz="2200">
                <a:solidFill>
                  <a:srgbClr val="434343"/>
                </a:solidFill>
              </a:rPr>
              <a:t>Capture Information Context for future re-use vis-a-vis the Conceptual Model</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451" name="Shape 451"/>
        <p:cNvGrpSpPr/>
        <p:nvPr/>
      </p:nvGrpSpPr>
      <p:grpSpPr>
        <a:xfrm>
          <a:off x="0" y="0"/>
          <a:ext cx="0" cy="0"/>
          <a:chOff x="0" y="0"/>
          <a:chExt cx="0" cy="0"/>
        </a:xfrm>
      </p:grpSpPr>
      <p:sp>
        <p:nvSpPr>
          <p:cNvPr id="452" name="Shape 45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Data Models &amp; Database Structures</a:t>
            </a:r>
          </a:p>
        </p:txBody>
      </p:sp>
      <p:sp>
        <p:nvSpPr>
          <p:cNvPr id="453" name="Shape 453"/>
          <p:cNvSpPr txBox="1"/>
          <p:nvPr>
            <p:ph idx="1" type="body"/>
          </p:nvPr>
        </p:nvSpPr>
        <p:spPr>
          <a:xfrm>
            <a:off x="311700" y="1152475"/>
            <a:ext cx="8464500" cy="3619500"/>
          </a:xfrm>
          <a:prstGeom prst="rect">
            <a:avLst/>
          </a:prstGeom>
        </p:spPr>
        <p:txBody>
          <a:bodyPr anchorCtr="0" anchor="t" bIns="91425" lIns="91425" rIns="91425" tIns="91425">
            <a:noAutofit/>
          </a:bodyPr>
          <a:lstStyle/>
          <a:p>
            <a:pPr indent="-368300" lvl="0" marL="457200" rtl="0">
              <a:spcBef>
                <a:spcPts val="0"/>
              </a:spcBef>
              <a:buClr>
                <a:srgbClr val="434343"/>
              </a:buClr>
              <a:buSzPct val="100000"/>
            </a:pPr>
            <a:r>
              <a:rPr lang="en" sz="2200">
                <a:solidFill>
                  <a:srgbClr val="434343"/>
                </a:solidFill>
              </a:rPr>
              <a:t>Internal in Internal/Conceptual/External Approach</a:t>
            </a:r>
          </a:p>
          <a:p>
            <a:pPr indent="-368300" lvl="0" marL="457200" marR="0" rtl="0" algn="l">
              <a:lnSpc>
                <a:spcPct val="115000"/>
              </a:lnSpc>
              <a:spcBef>
                <a:spcPts val="0"/>
              </a:spcBef>
              <a:spcAft>
                <a:spcPts val="1600"/>
              </a:spcAft>
              <a:buClr>
                <a:srgbClr val="434343"/>
              </a:buClr>
              <a:buSzPct val="100000"/>
            </a:pPr>
            <a:r>
              <a:rPr lang="en" sz="2200">
                <a:solidFill>
                  <a:srgbClr val="434343"/>
                </a:solidFill>
              </a:rPr>
              <a:t>Alternatively, Database Structures are Subset of Data Models (thinking Entity-Relationship Models primarily)</a:t>
            </a:r>
          </a:p>
          <a:p>
            <a:pPr indent="-368300" lvl="1" marL="914400" marR="0" rtl="0" algn="l">
              <a:lnSpc>
                <a:spcPct val="115000"/>
              </a:lnSpc>
              <a:spcBef>
                <a:spcPts val="0"/>
              </a:spcBef>
              <a:spcAft>
                <a:spcPts val="1600"/>
              </a:spcAft>
              <a:buClr>
                <a:srgbClr val="434343"/>
              </a:buClr>
              <a:buSzPct val="100000"/>
            </a:pPr>
            <a:r>
              <a:rPr lang="en" sz="2200">
                <a:solidFill>
                  <a:srgbClr val="434343"/>
                </a:solidFill>
              </a:rPr>
              <a:t>Logical Structure </a:t>
            </a:r>
            <a:r>
              <a:rPr lang="en" sz="2200">
                <a:solidFill>
                  <a:srgbClr val="434343"/>
                </a:solidFill>
              </a:rPr>
              <a:t>of</a:t>
            </a:r>
            <a:r>
              <a:rPr lang="en" sz="2200">
                <a:solidFill>
                  <a:srgbClr val="434343"/>
                </a:solidFill>
              </a:rPr>
              <a:t> Database</a:t>
            </a:r>
          </a:p>
          <a:p>
            <a:pPr indent="-368300" lvl="1" marL="914400" marR="0" rtl="0" algn="l">
              <a:lnSpc>
                <a:spcPct val="115000"/>
              </a:lnSpc>
              <a:spcBef>
                <a:spcPts val="0"/>
              </a:spcBef>
              <a:spcAft>
                <a:spcPts val="1600"/>
              </a:spcAft>
              <a:buClr>
                <a:srgbClr val="434343"/>
              </a:buClr>
              <a:buSzPct val="100000"/>
            </a:pPr>
            <a:r>
              <a:rPr lang="en" sz="2200">
                <a:solidFill>
                  <a:srgbClr val="434343"/>
                </a:solidFill>
              </a:rPr>
              <a:t>Physical Structure of Database Instance</a:t>
            </a:r>
          </a:p>
          <a:p>
            <a:pPr indent="-368300" lvl="1" marL="914400" marR="0" rtl="0" algn="l">
              <a:lnSpc>
                <a:spcPct val="115000"/>
              </a:lnSpc>
              <a:spcBef>
                <a:spcPts val="0"/>
              </a:spcBef>
              <a:spcAft>
                <a:spcPts val="1600"/>
              </a:spcAft>
              <a:buClr>
                <a:srgbClr val="434343"/>
              </a:buClr>
              <a:buSzPct val="100000"/>
            </a:pPr>
            <a:r>
              <a:rPr lang="en" sz="2200">
                <a:solidFill>
                  <a:srgbClr val="434343"/>
                </a:solidFill>
              </a:rPr>
              <a:t>In RDF &amp; Graph Stores, Logical == Physical</a:t>
            </a:r>
          </a:p>
          <a:p>
            <a:pPr indent="-368300" lvl="0" marL="457200" marR="0" rtl="0" algn="l">
              <a:lnSpc>
                <a:spcPct val="115000"/>
              </a:lnSpc>
              <a:spcBef>
                <a:spcPts val="0"/>
              </a:spcBef>
              <a:spcAft>
                <a:spcPts val="1600"/>
              </a:spcAft>
              <a:buClr>
                <a:srgbClr val="434343"/>
              </a:buClr>
              <a:buSzPct val="100000"/>
            </a:pPr>
            <a:r>
              <a:rPr lang="en" sz="2200">
                <a:solidFill>
                  <a:srgbClr val="434343"/>
                </a:solidFill>
              </a:rPr>
              <a:t>Database Structures detail how Data in Domain Data Model is Stored &amp; Managed</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457" name="Shape 457"/>
        <p:cNvGrpSpPr/>
        <p:nvPr/>
      </p:nvGrpSpPr>
      <p:grpSpPr>
        <a:xfrm>
          <a:off x="0" y="0"/>
          <a:ext cx="0" cy="0"/>
          <a:chOff x="0" y="0"/>
          <a:chExt cx="0" cy="0"/>
        </a:xfrm>
      </p:grpSpPr>
      <p:sp>
        <p:nvSpPr>
          <p:cNvPr id="458" name="Shape 45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t>Data Models &amp; Database Structures in RDF</a:t>
            </a:r>
          </a:p>
        </p:txBody>
      </p:sp>
      <p:sp>
        <p:nvSpPr>
          <p:cNvPr id="459" name="Shape 459"/>
          <p:cNvSpPr txBox="1"/>
          <p:nvPr/>
        </p:nvSpPr>
        <p:spPr>
          <a:xfrm>
            <a:off x="153183" y="1070625"/>
            <a:ext cx="5955000" cy="39969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sz="1600">
                <a:latin typeface="Inconsolata"/>
                <a:ea typeface="Inconsolata"/>
                <a:cs typeface="Inconsolata"/>
                <a:sym typeface="Inconsolata"/>
              </a:rPr>
              <a:t>@prefix ex: &lt;http://example.edu/&gt; .</a:t>
            </a:r>
          </a:p>
          <a:p>
            <a:pPr lvl="0" rtl="0">
              <a:lnSpc>
                <a:spcPct val="115000"/>
              </a:lnSpc>
              <a:spcBef>
                <a:spcPts val="0"/>
              </a:spcBef>
              <a:buNone/>
            </a:pPr>
            <a:r>
              <a:rPr lang="en" sz="1600">
                <a:solidFill>
                  <a:schemeClr val="dk1"/>
                </a:solidFill>
                <a:latin typeface="Inconsolata"/>
                <a:ea typeface="Inconsolata"/>
                <a:cs typeface="Inconsolata"/>
                <a:sym typeface="Inconsolata"/>
              </a:rPr>
              <a:t>@prefix rdfs: &lt;http://www.w3.org/2000/01/rdf-schema#&gt; .</a:t>
            </a:r>
          </a:p>
          <a:p>
            <a:pPr indent="0" lvl="0" marL="0" rtl="0">
              <a:lnSpc>
                <a:spcPct val="115000"/>
              </a:lnSpc>
              <a:spcBef>
                <a:spcPts val="0"/>
              </a:spcBef>
              <a:buNone/>
            </a:pPr>
            <a:r>
              <a:rPr lang="en" sz="1600">
                <a:latin typeface="Inconsolata"/>
                <a:ea typeface="Inconsolata"/>
                <a:cs typeface="Inconsolata"/>
                <a:sym typeface="Inconsolata"/>
              </a:rPr>
              <a:t>@prefix dc: &lt;http://purl.org/dc/terms/&gt; .</a:t>
            </a:r>
          </a:p>
          <a:p>
            <a:pPr indent="0" lvl="0" marL="0" rtl="0">
              <a:lnSpc>
                <a:spcPct val="115000"/>
              </a:lnSpc>
              <a:spcBef>
                <a:spcPts val="0"/>
              </a:spcBef>
              <a:buNone/>
            </a:pPr>
            <a:r>
              <a:rPr lang="en" sz="1600">
                <a:latin typeface="Inconsolata"/>
                <a:ea typeface="Inconsolata"/>
                <a:cs typeface="Inconsolata"/>
                <a:sym typeface="Inconsolata"/>
              </a:rPr>
              <a:t>ex:Object a rdfs:Class ;</a:t>
            </a:r>
          </a:p>
          <a:p>
            <a:pPr indent="0" lvl="0" marL="0" rtl="0">
              <a:lnSpc>
                <a:spcPct val="115000"/>
              </a:lnSpc>
              <a:spcBef>
                <a:spcPts val="0"/>
              </a:spcBef>
              <a:buNone/>
            </a:pPr>
            <a:r>
              <a:rPr lang="en" sz="1600">
                <a:latin typeface="Inconsolata"/>
                <a:ea typeface="Inconsolata"/>
                <a:cs typeface="Inconsolata"/>
                <a:sym typeface="Inconsolata"/>
              </a:rPr>
              <a:t>  rdfs:label “Object” ;</a:t>
            </a:r>
          </a:p>
          <a:p>
            <a:pPr indent="0" lvl="0" marL="0" rtl="0">
              <a:lnSpc>
                <a:spcPct val="115000"/>
              </a:lnSpc>
              <a:spcBef>
                <a:spcPts val="0"/>
              </a:spcBef>
              <a:buNone/>
            </a:pPr>
            <a:r>
              <a:rPr lang="en" sz="1600">
                <a:latin typeface="Inconsolata"/>
                <a:ea typeface="Inconsolata"/>
                <a:cs typeface="Inconsolata"/>
                <a:sym typeface="Inconsolata"/>
              </a:rPr>
              <a:t>  rdfs:comment “Digital Object held by a repository.” .</a:t>
            </a:r>
          </a:p>
          <a:p>
            <a:pPr indent="0" lvl="0" marL="0" rtl="0">
              <a:lnSpc>
                <a:spcPct val="115000"/>
              </a:lnSpc>
              <a:spcBef>
                <a:spcPts val="0"/>
              </a:spcBef>
              <a:buNone/>
            </a:pPr>
            <a:r>
              <a:rPr lang="en" sz="1600">
                <a:latin typeface="Inconsolata"/>
                <a:ea typeface="Inconsolata"/>
                <a:cs typeface="Inconsolata"/>
                <a:sym typeface="Inconsolata"/>
              </a:rPr>
              <a:t>ex:DigitalCollection a rdfs:Class ;</a:t>
            </a:r>
          </a:p>
          <a:p>
            <a:pPr indent="0" lvl="0" marL="0" rtl="0">
              <a:lnSpc>
                <a:spcPct val="115000"/>
              </a:lnSpc>
              <a:spcBef>
                <a:spcPts val="0"/>
              </a:spcBef>
              <a:buNone/>
            </a:pPr>
            <a:r>
              <a:rPr lang="en" sz="1600">
                <a:latin typeface="Inconsolata"/>
                <a:ea typeface="Inconsolata"/>
                <a:cs typeface="Inconsolata"/>
                <a:sym typeface="Inconsolata"/>
              </a:rPr>
              <a:t>  </a:t>
            </a:r>
            <a:r>
              <a:rPr lang="en" sz="1600">
                <a:latin typeface="Inconsolata"/>
                <a:ea typeface="Inconsolata"/>
                <a:cs typeface="Inconsolata"/>
                <a:sym typeface="Inconsolata"/>
              </a:rPr>
              <a:t>r</a:t>
            </a:r>
            <a:r>
              <a:rPr lang="en" sz="1600">
                <a:latin typeface="Inconsolata"/>
                <a:ea typeface="Inconsolata"/>
                <a:cs typeface="Inconsolata"/>
                <a:sym typeface="Inconsolata"/>
              </a:rPr>
              <a:t>dfs:label “Digital Collection” ;</a:t>
            </a:r>
          </a:p>
          <a:p>
            <a:pPr indent="0" lvl="0" marL="0" rtl="0">
              <a:lnSpc>
                <a:spcPct val="115000"/>
              </a:lnSpc>
              <a:spcBef>
                <a:spcPts val="0"/>
              </a:spcBef>
              <a:buNone/>
            </a:pPr>
            <a:r>
              <a:rPr lang="en" sz="1600">
                <a:latin typeface="Inconsolata"/>
                <a:ea typeface="Inconsolata"/>
                <a:cs typeface="Inconsolata"/>
                <a:sym typeface="Inconsolata"/>
              </a:rPr>
              <a:t>  </a:t>
            </a:r>
            <a:r>
              <a:rPr lang="en" sz="1600">
                <a:latin typeface="Inconsolata"/>
                <a:ea typeface="Inconsolata"/>
                <a:cs typeface="Inconsolata"/>
                <a:sym typeface="Inconsolata"/>
              </a:rPr>
              <a:t>r</a:t>
            </a:r>
            <a:r>
              <a:rPr lang="en" sz="1600">
                <a:latin typeface="Inconsolata"/>
                <a:ea typeface="Inconsolata"/>
                <a:cs typeface="Inconsolata"/>
                <a:sym typeface="Inconsolata"/>
              </a:rPr>
              <a:t>dfs:comment “Aggregation of Digital Objects in a </a:t>
            </a:r>
          </a:p>
          <a:p>
            <a:pPr indent="0" lvl="0" marL="0" rtl="0">
              <a:lnSpc>
                <a:spcPct val="115000"/>
              </a:lnSpc>
              <a:spcBef>
                <a:spcPts val="0"/>
              </a:spcBef>
              <a:buNone/>
            </a:pPr>
            <a:r>
              <a:rPr lang="en" sz="1600">
                <a:latin typeface="Inconsolata"/>
                <a:ea typeface="Inconsolata"/>
                <a:cs typeface="Inconsolata"/>
                <a:sym typeface="Inconsolata"/>
              </a:rPr>
              <a:t>    repository.” .</a:t>
            </a:r>
          </a:p>
          <a:p>
            <a:pPr indent="0" lvl="0" marL="0" rtl="0">
              <a:lnSpc>
                <a:spcPct val="115000"/>
              </a:lnSpc>
              <a:spcBef>
                <a:spcPts val="0"/>
              </a:spcBef>
              <a:buNone/>
            </a:pPr>
            <a:r>
              <a:rPr lang="en" sz="1600">
                <a:latin typeface="Inconsolata"/>
                <a:ea typeface="Inconsolata"/>
                <a:cs typeface="Inconsolata"/>
                <a:sym typeface="Inconsolata"/>
              </a:rPr>
              <a:t>e</a:t>
            </a:r>
            <a:r>
              <a:rPr lang="en" sz="1600">
                <a:latin typeface="Inconsolata"/>
                <a:ea typeface="Inconsolata"/>
                <a:cs typeface="Inconsolata"/>
                <a:sym typeface="Inconsolata"/>
              </a:rPr>
              <a:t>x:contains a rdfs:Property ;</a:t>
            </a:r>
          </a:p>
          <a:p>
            <a:pPr indent="0" lvl="0" marL="0" rtl="0">
              <a:lnSpc>
                <a:spcPct val="115000"/>
              </a:lnSpc>
              <a:spcBef>
                <a:spcPts val="0"/>
              </a:spcBef>
              <a:buNone/>
            </a:pPr>
            <a:r>
              <a:rPr lang="en" sz="1600">
                <a:latin typeface="Inconsolata"/>
                <a:ea typeface="Inconsolata"/>
                <a:cs typeface="Inconsolata"/>
                <a:sym typeface="Inconsolata"/>
              </a:rPr>
              <a:t>  rdfs:label “surrogate of” ;</a:t>
            </a:r>
          </a:p>
          <a:p>
            <a:pPr indent="0" lvl="0" marL="0" rtl="0">
              <a:lnSpc>
                <a:spcPct val="115000"/>
              </a:lnSpc>
              <a:spcBef>
                <a:spcPts val="0"/>
              </a:spcBef>
              <a:buNone/>
            </a:pPr>
            <a:r>
              <a:rPr lang="en" sz="1600">
                <a:latin typeface="Inconsolata"/>
                <a:ea typeface="Inconsolata"/>
                <a:cs typeface="Inconsolata"/>
                <a:sym typeface="Inconsolata"/>
              </a:rPr>
              <a:t>  rdfs:domain ex:DigitalCollection ; </a:t>
            </a:r>
            <a:br>
              <a:rPr lang="en" sz="1600">
                <a:latin typeface="Inconsolata"/>
                <a:ea typeface="Inconsolata"/>
                <a:cs typeface="Inconsolata"/>
                <a:sym typeface="Inconsolata"/>
              </a:rPr>
            </a:br>
            <a:r>
              <a:rPr lang="en" sz="1600">
                <a:latin typeface="Inconsolata"/>
                <a:ea typeface="Inconsolata"/>
                <a:cs typeface="Inconsolata"/>
                <a:sym typeface="Inconsolata"/>
              </a:rPr>
              <a:t>  … </a:t>
            </a:r>
          </a:p>
          <a:p>
            <a:pPr indent="0" lvl="0" marL="0" rtl="0">
              <a:lnSpc>
                <a:spcPct val="115000"/>
              </a:lnSpc>
              <a:spcBef>
                <a:spcPts val="0"/>
              </a:spcBef>
              <a:buNone/>
            </a:pPr>
            <a:r>
              <a:rPr lang="en" sz="1500">
                <a:latin typeface="Inconsolata"/>
                <a:ea typeface="Inconsolata"/>
                <a:cs typeface="Inconsolata"/>
                <a:sym typeface="Inconsolata"/>
              </a:rPr>
              <a:t>  </a:t>
            </a:r>
          </a:p>
        </p:txBody>
      </p:sp>
      <p:grpSp>
        <p:nvGrpSpPr>
          <p:cNvPr id="460" name="Shape 460"/>
          <p:cNvGrpSpPr/>
          <p:nvPr/>
        </p:nvGrpSpPr>
        <p:grpSpPr>
          <a:xfrm>
            <a:off x="5960550" y="1146825"/>
            <a:ext cx="2074694" cy="1134900"/>
            <a:chOff x="4782909" y="1035150"/>
            <a:chExt cx="2283900" cy="1134900"/>
          </a:xfrm>
        </p:grpSpPr>
        <p:sp>
          <p:nvSpPr>
            <p:cNvPr id="461" name="Shape 461"/>
            <p:cNvSpPr/>
            <p:nvPr/>
          </p:nvSpPr>
          <p:spPr>
            <a:xfrm>
              <a:off x="4782909" y="1035150"/>
              <a:ext cx="2283900" cy="1134900"/>
            </a:xfrm>
            <a:prstGeom prst="rect">
              <a:avLst/>
            </a:prstGeom>
            <a:solidFill>
              <a:srgbClr val="CFE2F3"/>
            </a:solid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a:t>ex:</a:t>
              </a:r>
              <a:r>
                <a:rPr b="1" lang="en"/>
                <a:t>DigitalCollection</a:t>
              </a:r>
            </a:p>
            <a:p>
              <a:pPr lvl="0" rtl="0">
                <a:spcBef>
                  <a:spcPts val="0"/>
                </a:spcBef>
                <a:buNone/>
              </a:pPr>
              <a:r>
                <a:t/>
              </a:r>
              <a:endParaRPr sz="600"/>
            </a:p>
            <a:p>
              <a:pPr lvl="0" rtl="0">
                <a:spcBef>
                  <a:spcPts val="0"/>
                </a:spcBef>
                <a:buNone/>
              </a:pPr>
              <a:r>
                <a:rPr lang="en"/>
                <a:t>ex:c</a:t>
              </a:r>
              <a:r>
                <a:rPr lang="en"/>
                <a:t>urator: foaf:Agent</a:t>
              </a:r>
            </a:p>
            <a:p>
              <a:pPr lvl="0" rtl="0">
                <a:spcBef>
                  <a:spcPts val="0"/>
                </a:spcBef>
                <a:buNone/>
              </a:pPr>
              <a:r>
                <a:rPr lang="en"/>
                <a:t>dc:title: rdfs:Literal</a:t>
              </a:r>
            </a:p>
            <a:p>
              <a:pPr lvl="0" rtl="0">
                <a:spcBef>
                  <a:spcPts val="0"/>
                </a:spcBef>
                <a:buNone/>
              </a:pPr>
              <a:r>
                <a:rPr lang="en"/>
                <a:t>dc:identifier: </a:t>
              </a:r>
              <a:r>
                <a:rPr lang="en">
                  <a:solidFill>
                    <a:schemeClr val="dk1"/>
                  </a:solidFill>
                </a:rPr>
                <a:t>rdfs:Literal</a:t>
              </a:r>
            </a:p>
          </p:txBody>
        </p:sp>
        <p:cxnSp>
          <p:nvCxnSpPr>
            <p:cNvPr id="462" name="Shape 462"/>
            <p:cNvCxnSpPr/>
            <p:nvPr/>
          </p:nvCxnSpPr>
          <p:spPr>
            <a:xfrm flipH="1" rot="10800000">
              <a:off x="4796403" y="1399106"/>
              <a:ext cx="2256900" cy="4200"/>
            </a:xfrm>
            <a:prstGeom prst="straightConnector1">
              <a:avLst/>
            </a:prstGeom>
            <a:noFill/>
            <a:ln cap="flat" cmpd="sng" w="9525">
              <a:solidFill>
                <a:srgbClr val="000000"/>
              </a:solidFill>
              <a:prstDash val="solid"/>
              <a:round/>
              <a:headEnd len="lg" w="lg" type="none"/>
              <a:tailEnd len="lg" w="lg" type="none"/>
            </a:ln>
          </p:spPr>
        </p:cxnSp>
      </p:grpSp>
      <p:grpSp>
        <p:nvGrpSpPr>
          <p:cNvPr id="463" name="Shape 463"/>
          <p:cNvGrpSpPr/>
          <p:nvPr/>
        </p:nvGrpSpPr>
        <p:grpSpPr>
          <a:xfrm>
            <a:off x="5518618" y="3255484"/>
            <a:ext cx="2603712" cy="1811930"/>
            <a:chOff x="4428552" y="2625296"/>
            <a:chExt cx="2292000" cy="1998600"/>
          </a:xfrm>
        </p:grpSpPr>
        <p:sp>
          <p:nvSpPr>
            <p:cNvPr id="464" name="Shape 464"/>
            <p:cNvSpPr/>
            <p:nvPr/>
          </p:nvSpPr>
          <p:spPr>
            <a:xfrm>
              <a:off x="4428552" y="2625296"/>
              <a:ext cx="2283900" cy="1998600"/>
            </a:xfrm>
            <a:prstGeom prst="rect">
              <a:avLst/>
            </a:prstGeom>
            <a:solidFill>
              <a:srgbClr val="CFE2F3"/>
            </a:solid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a:t>ex:</a:t>
              </a:r>
              <a:r>
                <a:rPr b="1" lang="en"/>
                <a:t>Object</a:t>
              </a:r>
            </a:p>
            <a:p>
              <a:pPr lvl="0" rtl="0">
                <a:spcBef>
                  <a:spcPts val="0"/>
                </a:spcBef>
                <a:buNone/>
              </a:pPr>
              <a:r>
                <a:t/>
              </a:r>
              <a:endParaRPr sz="600"/>
            </a:p>
            <a:p>
              <a:pPr lvl="0">
                <a:spcBef>
                  <a:spcPts val="0"/>
                </a:spcBef>
                <a:buNone/>
              </a:pPr>
              <a:r>
                <a:t/>
              </a:r>
              <a:endParaRPr sz="600"/>
            </a:p>
            <a:p>
              <a:pPr lvl="0" rtl="0">
                <a:spcBef>
                  <a:spcPts val="0"/>
                </a:spcBef>
                <a:buNone/>
              </a:pPr>
              <a:r>
                <a:rPr lang="en"/>
                <a:t>dc:title</a:t>
              </a:r>
              <a:r>
                <a:rPr lang="en"/>
                <a:t>: rdfs:Literal</a:t>
              </a:r>
            </a:p>
            <a:p>
              <a:pPr lvl="0" rtl="0">
                <a:spcBef>
                  <a:spcPts val="0"/>
                </a:spcBef>
                <a:buNone/>
              </a:pPr>
              <a:r>
                <a:rPr lang="en"/>
                <a:t>dc:subject: skos:Concept</a:t>
              </a:r>
            </a:p>
            <a:p>
              <a:pPr lvl="0" rtl="0">
                <a:spcBef>
                  <a:spcPts val="0"/>
                </a:spcBef>
                <a:buNone/>
              </a:pPr>
              <a:r>
                <a:rPr lang="en"/>
                <a:t>dc:identifier: rdfs:Literal</a:t>
              </a:r>
            </a:p>
            <a:p>
              <a:pPr lvl="0" rtl="0">
                <a:spcBef>
                  <a:spcPts val="0"/>
                </a:spcBef>
                <a:buNone/>
              </a:pPr>
              <a:r>
                <a:rPr lang="en"/>
                <a:t>dc:creator: foaf:Agent</a:t>
              </a:r>
            </a:p>
            <a:p>
              <a:pPr lvl="0">
                <a:spcBef>
                  <a:spcPts val="0"/>
                </a:spcBef>
                <a:buNone/>
              </a:pPr>
              <a:r>
                <a:rPr lang="en"/>
                <a:t>dc:language: lexvo:Language</a:t>
              </a:r>
            </a:p>
            <a:p>
              <a:pPr lvl="0" rtl="0">
                <a:spcBef>
                  <a:spcPts val="0"/>
                </a:spcBef>
                <a:buNone/>
              </a:pPr>
              <a:r>
                <a:rPr lang="en"/>
                <a:t>d</a:t>
              </a:r>
              <a:r>
                <a:rPr lang="en"/>
                <a:t>c:type ex:Type</a:t>
              </a:r>
            </a:p>
          </p:txBody>
        </p:sp>
        <p:cxnSp>
          <p:nvCxnSpPr>
            <p:cNvPr id="465" name="Shape 465"/>
            <p:cNvCxnSpPr/>
            <p:nvPr/>
          </p:nvCxnSpPr>
          <p:spPr>
            <a:xfrm flipH="1" rot="10800000">
              <a:off x="4428552" y="3097448"/>
              <a:ext cx="2292000" cy="10200"/>
            </a:xfrm>
            <a:prstGeom prst="straightConnector1">
              <a:avLst/>
            </a:prstGeom>
            <a:noFill/>
            <a:ln cap="flat" cmpd="sng" w="9525">
              <a:solidFill>
                <a:srgbClr val="000000"/>
              </a:solidFill>
              <a:prstDash val="solid"/>
              <a:round/>
              <a:headEnd len="lg" w="lg" type="none"/>
              <a:tailEnd len="lg" w="lg" type="none"/>
            </a:ln>
          </p:spPr>
        </p:cxnSp>
      </p:grpSp>
      <p:sp>
        <p:nvSpPr>
          <p:cNvPr id="466" name="Shape 466"/>
          <p:cNvSpPr/>
          <p:nvPr/>
        </p:nvSpPr>
        <p:spPr>
          <a:xfrm>
            <a:off x="6724478" y="2281725"/>
            <a:ext cx="192000" cy="259800"/>
          </a:xfrm>
          <a:prstGeom prst="diamond">
            <a:avLst/>
          </a:prstGeom>
          <a:no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67" name="Shape 467"/>
          <p:cNvCxnSpPr>
            <a:stCxn id="466" idx="2"/>
            <a:endCxn id="464" idx="0"/>
          </p:cNvCxnSpPr>
          <p:nvPr/>
        </p:nvCxnSpPr>
        <p:spPr>
          <a:xfrm flipH="1">
            <a:off x="6815978" y="2541525"/>
            <a:ext cx="4500" cy="714000"/>
          </a:xfrm>
          <a:prstGeom prst="straightConnector1">
            <a:avLst/>
          </a:prstGeom>
          <a:noFill/>
          <a:ln cap="flat" cmpd="sng" w="9525">
            <a:solidFill>
              <a:srgbClr val="000000"/>
            </a:solidFill>
            <a:prstDash val="solid"/>
            <a:round/>
            <a:headEnd len="lg" w="lg" type="none"/>
            <a:tailEnd len="lg" w="lg" type="none"/>
          </a:ln>
        </p:spPr>
      </p:cxnSp>
      <p:sp>
        <p:nvSpPr>
          <p:cNvPr id="468" name="Shape 468"/>
          <p:cNvSpPr txBox="1"/>
          <p:nvPr/>
        </p:nvSpPr>
        <p:spPr>
          <a:xfrm>
            <a:off x="6816525" y="2694450"/>
            <a:ext cx="1196700" cy="402300"/>
          </a:xfrm>
          <a:prstGeom prst="rect">
            <a:avLst/>
          </a:prstGeom>
          <a:noFill/>
          <a:ln>
            <a:noFill/>
          </a:ln>
        </p:spPr>
        <p:txBody>
          <a:bodyPr anchorCtr="0" anchor="t" bIns="91425" lIns="91425" rIns="91425" tIns="91425">
            <a:noAutofit/>
          </a:bodyPr>
          <a:lstStyle/>
          <a:p>
            <a:pPr lvl="0" rtl="0" algn="l">
              <a:spcBef>
                <a:spcPts val="0"/>
              </a:spcBef>
              <a:buNone/>
            </a:pPr>
            <a:r>
              <a:rPr b="1" lang="en"/>
              <a:t>ex:contains</a:t>
            </a:r>
          </a:p>
        </p:txBody>
      </p:sp>
      <p:cxnSp>
        <p:nvCxnSpPr>
          <p:cNvPr id="469" name="Shape 469"/>
          <p:cNvCxnSpPr>
            <a:stCxn id="464" idx="3"/>
          </p:cNvCxnSpPr>
          <p:nvPr/>
        </p:nvCxnSpPr>
        <p:spPr>
          <a:xfrm flipH="1" rot="10800000">
            <a:off x="8113129" y="3148949"/>
            <a:ext cx="1046700" cy="1012500"/>
          </a:xfrm>
          <a:prstGeom prst="straightConnector1">
            <a:avLst/>
          </a:prstGeom>
          <a:noFill/>
          <a:ln cap="flat" cmpd="sng" w="9525">
            <a:solidFill>
              <a:srgbClr val="000000"/>
            </a:solidFill>
            <a:prstDash val="solid"/>
            <a:round/>
            <a:headEnd len="lg" w="lg" type="none"/>
            <a:tailEnd len="lg" w="lg" type="none"/>
          </a:ln>
        </p:spPr>
      </p:cxnSp>
      <p:sp>
        <p:nvSpPr>
          <p:cNvPr id="470" name="Shape 470"/>
          <p:cNvSpPr txBox="1"/>
          <p:nvPr/>
        </p:nvSpPr>
        <p:spPr>
          <a:xfrm rot="-2580580">
            <a:off x="8092046" y="4036415"/>
            <a:ext cx="598573" cy="402460"/>
          </a:xfrm>
          <a:prstGeom prst="rect">
            <a:avLst/>
          </a:prstGeom>
          <a:noFill/>
          <a:ln>
            <a:noFill/>
          </a:ln>
        </p:spPr>
        <p:txBody>
          <a:bodyPr anchorCtr="0" anchor="t" bIns="91425" lIns="91425" rIns="91425" tIns="91425">
            <a:noAutofit/>
          </a:bodyPr>
          <a:lstStyle/>
          <a:p>
            <a:pPr lvl="0" rtl="0" algn="l">
              <a:spcBef>
                <a:spcPts val="0"/>
              </a:spcBef>
              <a:buNone/>
            </a:pPr>
            <a:r>
              <a:rPr lang="en"/>
              <a:t>1...n</a:t>
            </a:r>
          </a:p>
        </p:txBody>
      </p:sp>
      <p:sp>
        <p:nvSpPr>
          <p:cNvPr id="471" name="Shape 471"/>
          <p:cNvSpPr txBox="1"/>
          <p:nvPr/>
        </p:nvSpPr>
        <p:spPr>
          <a:xfrm rot="-2697171">
            <a:off x="7979099" y="3310315"/>
            <a:ext cx="1288702" cy="402626"/>
          </a:xfrm>
          <a:prstGeom prst="rect">
            <a:avLst/>
          </a:prstGeom>
          <a:noFill/>
          <a:ln>
            <a:noFill/>
          </a:ln>
        </p:spPr>
        <p:txBody>
          <a:bodyPr anchorCtr="0" anchor="t" bIns="91425" lIns="91425" rIns="91425" tIns="91425">
            <a:noAutofit/>
          </a:bodyPr>
          <a:lstStyle/>
          <a:p>
            <a:pPr lvl="0" rtl="0" algn="l">
              <a:spcBef>
                <a:spcPts val="0"/>
              </a:spcBef>
              <a:buNone/>
            </a:pPr>
            <a:r>
              <a:rPr b="1" lang="en"/>
              <a:t>ex:</a:t>
            </a:r>
            <a:r>
              <a:rPr b="1" lang="en"/>
              <a:t>surrogate</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475" name="Shape 475"/>
        <p:cNvGrpSpPr/>
        <p:nvPr/>
      </p:nvGrpSpPr>
      <p:grpSpPr>
        <a:xfrm>
          <a:off x="0" y="0"/>
          <a:ext cx="0" cy="0"/>
          <a:chOff x="0" y="0"/>
          <a:chExt cx="0" cy="0"/>
        </a:xfrm>
      </p:grpSpPr>
      <p:sp>
        <p:nvSpPr>
          <p:cNvPr id="476" name="Shape 47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Data Models &amp; Serializations</a:t>
            </a:r>
          </a:p>
        </p:txBody>
      </p:sp>
      <p:sp>
        <p:nvSpPr>
          <p:cNvPr id="477" name="Shape 477"/>
          <p:cNvSpPr txBox="1"/>
          <p:nvPr>
            <p:ph idx="1" type="body"/>
          </p:nvPr>
        </p:nvSpPr>
        <p:spPr>
          <a:xfrm>
            <a:off x="453125" y="1152475"/>
            <a:ext cx="8323200" cy="3655200"/>
          </a:xfrm>
          <a:prstGeom prst="rect">
            <a:avLst/>
          </a:prstGeom>
        </p:spPr>
        <p:txBody>
          <a:bodyPr anchorCtr="0" anchor="t" bIns="91425" lIns="91425" rIns="91425" tIns="91425">
            <a:noAutofit/>
          </a:bodyPr>
          <a:lstStyle/>
          <a:p>
            <a:pPr indent="-368300" lvl="0" marL="457200" marR="0" rtl="0" algn="l">
              <a:lnSpc>
                <a:spcPct val="115000"/>
              </a:lnSpc>
              <a:spcBef>
                <a:spcPts val="0"/>
              </a:spcBef>
              <a:spcAft>
                <a:spcPts val="1600"/>
              </a:spcAft>
              <a:buClr>
                <a:srgbClr val="434343"/>
              </a:buClr>
              <a:buSzPct val="100000"/>
              <a:buFont typeface="Inconsolata"/>
            </a:pPr>
            <a:r>
              <a:rPr lang="en" sz="2200">
                <a:solidFill>
                  <a:srgbClr val="434343"/>
                </a:solidFill>
              </a:rPr>
              <a:t>Converts Data Structures (from Data Models) into Format</a:t>
            </a:r>
          </a:p>
          <a:p>
            <a:pPr indent="-368300" lvl="0" marL="457200" marR="0" rtl="0" algn="l">
              <a:lnSpc>
                <a:spcPct val="115000"/>
              </a:lnSpc>
              <a:spcBef>
                <a:spcPts val="0"/>
              </a:spcBef>
              <a:spcAft>
                <a:spcPts val="1600"/>
              </a:spcAft>
              <a:buClr>
                <a:srgbClr val="434343"/>
              </a:buClr>
              <a:buSzPct val="100000"/>
            </a:pPr>
            <a:r>
              <a:rPr lang="en" sz="2200">
                <a:solidFill>
                  <a:srgbClr val="434343"/>
                </a:solidFill>
              </a:rPr>
              <a:t>Format is Translation </a:t>
            </a:r>
            <a:r>
              <a:rPr lang="en" sz="2200">
                <a:solidFill>
                  <a:srgbClr val="434343"/>
                </a:solidFill>
              </a:rPr>
              <a:t>of Data Structure used</a:t>
            </a:r>
            <a:r>
              <a:rPr lang="en" sz="2200">
                <a:solidFill>
                  <a:srgbClr val="434343"/>
                </a:solidFill>
              </a:rPr>
              <a:t> for Transfer, Storage, Distribution among Systems </a:t>
            </a:r>
          </a:p>
          <a:p>
            <a:pPr indent="-368300" lvl="0" marL="457200" marR="0" rtl="0" algn="l">
              <a:lnSpc>
                <a:spcPct val="115000"/>
              </a:lnSpc>
              <a:spcBef>
                <a:spcPts val="0"/>
              </a:spcBef>
              <a:spcAft>
                <a:spcPts val="1600"/>
              </a:spcAft>
              <a:buClr>
                <a:srgbClr val="434343"/>
              </a:buClr>
              <a:buSzPct val="100000"/>
            </a:pPr>
            <a:r>
              <a:rPr lang="en" sz="2200">
                <a:solidFill>
                  <a:srgbClr val="434343"/>
                </a:solidFill>
              </a:rPr>
              <a:t>Serialization Contains All Needed Information to (re-)Construct In-Memory Model</a:t>
            </a:r>
          </a:p>
          <a:p>
            <a:pPr indent="-368300" lvl="1" marL="914400" marR="0" rtl="0" algn="l">
              <a:lnSpc>
                <a:spcPct val="115000"/>
              </a:lnSpc>
              <a:spcBef>
                <a:spcPts val="0"/>
              </a:spcBef>
              <a:spcAft>
                <a:spcPts val="1600"/>
              </a:spcAft>
              <a:buClr>
                <a:srgbClr val="434343"/>
              </a:buClr>
              <a:buSzPct val="100000"/>
            </a:pPr>
            <a:r>
              <a:rPr lang="en" sz="2200">
                <a:solidFill>
                  <a:srgbClr val="434343"/>
                </a:solidFill>
              </a:rPr>
              <a:t>So Serializations are Logically Equivalent</a:t>
            </a:r>
          </a:p>
          <a:p>
            <a:pPr indent="-368300" lvl="0" marL="457200" marR="0" rtl="0" algn="l">
              <a:lnSpc>
                <a:spcPct val="115000"/>
              </a:lnSpc>
              <a:spcBef>
                <a:spcPts val="0"/>
              </a:spcBef>
              <a:spcAft>
                <a:spcPts val="1600"/>
              </a:spcAft>
              <a:buClr>
                <a:srgbClr val="434343"/>
              </a:buClr>
              <a:buSzPct val="100000"/>
            </a:pPr>
            <a:r>
              <a:rPr lang="en" sz="2200">
                <a:solidFill>
                  <a:srgbClr val="434343"/>
                </a:solidFill>
              </a:rPr>
              <a:t>Examples:</a:t>
            </a:r>
          </a:p>
          <a:p>
            <a:pPr indent="-368300" lvl="1" marL="914400" marR="0" rtl="0" algn="l">
              <a:lnSpc>
                <a:spcPct val="115000"/>
              </a:lnSpc>
              <a:spcBef>
                <a:spcPts val="0"/>
              </a:spcBef>
              <a:spcAft>
                <a:spcPts val="1600"/>
              </a:spcAft>
              <a:buClr>
                <a:srgbClr val="434343"/>
              </a:buClr>
              <a:buSzPct val="100000"/>
            </a:pPr>
            <a:r>
              <a:rPr lang="en" sz="2200">
                <a:solidFill>
                  <a:srgbClr val="434343"/>
                </a:solidFill>
              </a:rPr>
              <a:t>Tabular Data -&gt; CSV, TSV</a:t>
            </a:r>
          </a:p>
          <a:p>
            <a:pPr indent="-368300" lvl="1" marL="914400" marR="0" rtl="0" algn="l">
              <a:lnSpc>
                <a:spcPct val="115000"/>
              </a:lnSpc>
              <a:spcBef>
                <a:spcPts val="0"/>
              </a:spcBef>
              <a:spcAft>
                <a:spcPts val="1600"/>
              </a:spcAft>
              <a:buClr>
                <a:srgbClr val="434343"/>
              </a:buClr>
              <a:buSzPct val="100000"/>
            </a:pPr>
            <a:r>
              <a:rPr lang="en" sz="2200">
                <a:solidFill>
                  <a:srgbClr val="434343"/>
                </a:solidFill>
              </a:rPr>
              <a:t>RDF Data -&gt; Turtle, N-Triples, RDF/XML, JSON-LD</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481" name="Shape 481"/>
        <p:cNvGrpSpPr/>
        <p:nvPr/>
      </p:nvGrpSpPr>
      <p:grpSpPr>
        <a:xfrm>
          <a:off x="0" y="0"/>
          <a:ext cx="0" cy="0"/>
          <a:chOff x="0" y="0"/>
          <a:chExt cx="0" cy="0"/>
        </a:xfrm>
      </p:grpSpPr>
      <p:sp>
        <p:nvSpPr>
          <p:cNvPr id="482" name="Shape 48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Data Models &amp; Serializations in RDF</a:t>
            </a:r>
          </a:p>
        </p:txBody>
      </p:sp>
      <p:sp>
        <p:nvSpPr>
          <p:cNvPr id="483" name="Shape 483"/>
          <p:cNvSpPr/>
          <p:nvPr/>
        </p:nvSpPr>
        <p:spPr>
          <a:xfrm>
            <a:off x="1027700" y="3492525"/>
            <a:ext cx="1362000" cy="575100"/>
          </a:xfrm>
          <a:prstGeom prst="roundRect">
            <a:avLst>
              <a:gd fmla="val 16667" name="adj"/>
            </a:avLst>
          </a:prstGeom>
          <a:solidFill>
            <a:srgbClr val="FFFF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My</a:t>
            </a:r>
            <a:r>
              <a:rPr b="1" lang="en"/>
              <a:t>Collection</a:t>
            </a:r>
          </a:p>
        </p:txBody>
      </p:sp>
      <p:cxnSp>
        <p:nvCxnSpPr>
          <p:cNvPr id="484" name="Shape 484"/>
          <p:cNvCxnSpPr>
            <a:stCxn id="483" idx="0"/>
            <a:endCxn id="485" idx="3"/>
          </p:cNvCxnSpPr>
          <p:nvPr/>
        </p:nvCxnSpPr>
        <p:spPr>
          <a:xfrm flipH="1" rot="10800000">
            <a:off x="1708700" y="1562325"/>
            <a:ext cx="1468200" cy="1930200"/>
          </a:xfrm>
          <a:prstGeom prst="straightConnector1">
            <a:avLst/>
          </a:prstGeom>
          <a:noFill/>
          <a:ln cap="flat" cmpd="sng" w="38100">
            <a:solidFill>
              <a:srgbClr val="6AA84F"/>
            </a:solidFill>
            <a:prstDash val="solid"/>
            <a:round/>
            <a:headEnd len="lg" w="lg" type="none"/>
            <a:tailEnd len="lg" w="lg" type="stealth"/>
          </a:ln>
        </p:spPr>
      </p:cxnSp>
      <p:sp>
        <p:nvSpPr>
          <p:cNvPr id="485" name="Shape 485"/>
          <p:cNvSpPr/>
          <p:nvPr/>
        </p:nvSpPr>
        <p:spPr>
          <a:xfrm>
            <a:off x="2428800" y="1218100"/>
            <a:ext cx="1582199" cy="344100"/>
          </a:xfrm>
          <a:prstGeom prst="parallelogram">
            <a:avLst>
              <a:gd fmla="val 25000" name="adj"/>
            </a:avLst>
          </a:prstGeom>
          <a:solidFill>
            <a:srgbClr val="D9EAD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600"/>
              <a:t>“ex12345”</a:t>
            </a:r>
          </a:p>
        </p:txBody>
      </p:sp>
      <p:cxnSp>
        <p:nvCxnSpPr>
          <p:cNvPr id="486" name="Shape 486"/>
          <p:cNvCxnSpPr>
            <a:stCxn id="483" idx="0"/>
            <a:endCxn id="487" idx="4"/>
          </p:cNvCxnSpPr>
          <p:nvPr/>
        </p:nvCxnSpPr>
        <p:spPr>
          <a:xfrm rot="10800000">
            <a:off x="902300" y="1562325"/>
            <a:ext cx="806400" cy="1930200"/>
          </a:xfrm>
          <a:prstGeom prst="straightConnector1">
            <a:avLst/>
          </a:prstGeom>
          <a:noFill/>
          <a:ln cap="flat" cmpd="sng" w="38100">
            <a:solidFill>
              <a:srgbClr val="6AA84F"/>
            </a:solidFill>
            <a:prstDash val="solid"/>
            <a:round/>
            <a:headEnd len="lg" w="lg" type="none"/>
            <a:tailEnd len="lg" w="lg" type="stealth"/>
          </a:ln>
        </p:spPr>
      </p:cxnSp>
      <p:sp>
        <p:nvSpPr>
          <p:cNvPr id="487" name="Shape 487"/>
          <p:cNvSpPr/>
          <p:nvPr/>
        </p:nvSpPr>
        <p:spPr>
          <a:xfrm>
            <a:off x="95924" y="1218100"/>
            <a:ext cx="1612799" cy="344100"/>
          </a:xfrm>
          <a:prstGeom prst="parallelogram">
            <a:avLst>
              <a:gd fmla="val 25000" name="adj"/>
            </a:avLst>
          </a:prstGeom>
          <a:solidFill>
            <a:srgbClr val="D9EAD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600"/>
              <a:t>“Title Value”</a:t>
            </a:r>
          </a:p>
        </p:txBody>
      </p:sp>
      <p:sp>
        <p:nvSpPr>
          <p:cNvPr id="488" name="Shape 488"/>
          <p:cNvSpPr/>
          <p:nvPr/>
        </p:nvSpPr>
        <p:spPr>
          <a:xfrm>
            <a:off x="3245073" y="3492525"/>
            <a:ext cx="1179900" cy="575100"/>
          </a:xfrm>
          <a:prstGeom prst="roundRect">
            <a:avLst>
              <a:gd fmla="val 16667" name="adj"/>
            </a:avLst>
          </a:prstGeom>
          <a:solidFill>
            <a:srgbClr val="FFF2CC"/>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JaneSmith</a:t>
            </a:r>
          </a:p>
        </p:txBody>
      </p:sp>
      <p:cxnSp>
        <p:nvCxnSpPr>
          <p:cNvPr id="489" name="Shape 489"/>
          <p:cNvCxnSpPr>
            <a:stCxn id="483" idx="3"/>
            <a:endCxn id="488" idx="1"/>
          </p:cNvCxnSpPr>
          <p:nvPr/>
        </p:nvCxnSpPr>
        <p:spPr>
          <a:xfrm>
            <a:off x="2389700" y="3780075"/>
            <a:ext cx="855300" cy="0"/>
          </a:xfrm>
          <a:prstGeom prst="straightConnector1">
            <a:avLst/>
          </a:prstGeom>
          <a:noFill/>
          <a:ln cap="flat" cmpd="sng" w="28575">
            <a:solidFill>
              <a:srgbClr val="000000"/>
            </a:solidFill>
            <a:prstDash val="solid"/>
            <a:round/>
            <a:headEnd len="lg" w="lg" type="none"/>
            <a:tailEnd len="lg" w="lg" type="stealth"/>
          </a:ln>
        </p:spPr>
      </p:cxnSp>
      <p:sp>
        <p:nvSpPr>
          <p:cNvPr id="490" name="Shape 490"/>
          <p:cNvSpPr txBox="1"/>
          <p:nvPr/>
        </p:nvSpPr>
        <p:spPr>
          <a:xfrm>
            <a:off x="795950" y="2357987"/>
            <a:ext cx="1003800" cy="427500"/>
          </a:xfrm>
          <a:prstGeom prst="rect">
            <a:avLst/>
          </a:prstGeom>
          <a:solidFill>
            <a:srgbClr val="F8F8F8"/>
          </a:solidFill>
          <a:ln>
            <a:noFill/>
          </a:ln>
        </p:spPr>
        <p:txBody>
          <a:bodyPr anchorCtr="0" anchor="t" bIns="91425" lIns="91425" rIns="91425" tIns="91425">
            <a:noAutofit/>
          </a:bodyPr>
          <a:lstStyle/>
          <a:p>
            <a:pPr lvl="0" rtl="0" algn="l">
              <a:spcBef>
                <a:spcPts val="0"/>
              </a:spcBef>
              <a:buNone/>
            </a:pPr>
            <a:r>
              <a:rPr lang="en" sz="1600">
                <a:solidFill>
                  <a:srgbClr val="6AA84F"/>
                </a:solidFill>
              </a:rPr>
              <a:t>dc:</a:t>
            </a:r>
            <a:r>
              <a:rPr lang="en" sz="1600">
                <a:solidFill>
                  <a:srgbClr val="6AA84F"/>
                </a:solidFill>
              </a:rPr>
              <a:t>title</a:t>
            </a:r>
          </a:p>
        </p:txBody>
      </p:sp>
      <p:sp>
        <p:nvSpPr>
          <p:cNvPr id="491" name="Shape 491"/>
          <p:cNvSpPr txBox="1"/>
          <p:nvPr/>
        </p:nvSpPr>
        <p:spPr>
          <a:xfrm>
            <a:off x="2030750" y="2342700"/>
            <a:ext cx="1362000" cy="458100"/>
          </a:xfrm>
          <a:prstGeom prst="rect">
            <a:avLst/>
          </a:prstGeom>
          <a:solidFill>
            <a:srgbClr val="F8F8F8"/>
          </a:solidFill>
          <a:ln>
            <a:noFill/>
          </a:ln>
        </p:spPr>
        <p:txBody>
          <a:bodyPr anchorCtr="0" anchor="t" bIns="91425" lIns="91425" rIns="91425" tIns="91425">
            <a:noAutofit/>
          </a:bodyPr>
          <a:lstStyle/>
          <a:p>
            <a:pPr lvl="0" rtl="0" algn="l">
              <a:spcBef>
                <a:spcPts val="0"/>
              </a:spcBef>
              <a:buNone/>
            </a:pPr>
            <a:r>
              <a:rPr lang="en" sz="1600">
                <a:solidFill>
                  <a:srgbClr val="6AA84F"/>
                </a:solidFill>
              </a:rPr>
              <a:t>dc:</a:t>
            </a:r>
            <a:r>
              <a:rPr lang="en" sz="1600">
                <a:solidFill>
                  <a:srgbClr val="6AA84F"/>
                </a:solidFill>
              </a:rPr>
              <a:t>identifier</a:t>
            </a:r>
          </a:p>
        </p:txBody>
      </p:sp>
      <p:sp>
        <p:nvSpPr>
          <p:cNvPr id="492" name="Shape 492"/>
          <p:cNvSpPr txBox="1"/>
          <p:nvPr/>
        </p:nvSpPr>
        <p:spPr>
          <a:xfrm>
            <a:off x="4489000" y="1370500"/>
            <a:ext cx="4655100" cy="32574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sz="1700">
                <a:latin typeface="Inconsolata"/>
                <a:ea typeface="Inconsolata"/>
                <a:cs typeface="Inconsolata"/>
                <a:sym typeface="Inconsolata"/>
              </a:rPr>
              <a:t>@prefix: &lt;http://example.edu/&gt; .</a:t>
            </a:r>
          </a:p>
          <a:p>
            <a:pPr indent="0" lvl="0" marL="0" rtl="0">
              <a:lnSpc>
                <a:spcPct val="115000"/>
              </a:lnSpc>
              <a:spcBef>
                <a:spcPts val="0"/>
              </a:spcBef>
              <a:buNone/>
            </a:pPr>
            <a:r>
              <a:rPr lang="en" sz="1700">
                <a:latin typeface="Inconsolata"/>
                <a:ea typeface="Inconsolata"/>
                <a:cs typeface="Inconsolata"/>
                <a:sym typeface="Inconsolata"/>
              </a:rPr>
              <a:t>@prefix dc: &lt;http://purl.org/dc/terms/&gt; .</a:t>
            </a:r>
          </a:p>
          <a:p>
            <a:pPr indent="0" lvl="0" marL="0" rtl="0">
              <a:lnSpc>
                <a:spcPct val="115000"/>
              </a:lnSpc>
              <a:spcBef>
                <a:spcPts val="0"/>
              </a:spcBef>
              <a:buNone/>
            </a:pPr>
            <a:r>
              <a:rPr lang="en" sz="1700">
                <a:latin typeface="Inconsolata"/>
                <a:ea typeface="Inconsolata"/>
                <a:cs typeface="Inconsolata"/>
                <a:sym typeface="Inconsolata"/>
              </a:rPr>
              <a:t>@prefix foaf: &lt;http://xmlns.com/foaf/&gt; .</a:t>
            </a:r>
          </a:p>
          <a:p>
            <a:pPr indent="0" lvl="0" marL="0" rtl="0">
              <a:lnSpc>
                <a:spcPct val="115000"/>
              </a:lnSpc>
              <a:spcBef>
                <a:spcPts val="0"/>
              </a:spcBef>
              <a:buNone/>
            </a:pPr>
            <a:r>
              <a:rPr lang="en" sz="1700">
                <a:latin typeface="Inconsolata"/>
                <a:ea typeface="Inconsolata"/>
                <a:cs typeface="Inconsolata"/>
                <a:sym typeface="Inconsolata"/>
              </a:rPr>
              <a:t>:MyCollection a :DigitalCollection ;</a:t>
            </a:r>
          </a:p>
          <a:p>
            <a:pPr indent="0" lvl="0" marL="0" rtl="0">
              <a:lnSpc>
                <a:spcPct val="115000"/>
              </a:lnSpc>
              <a:spcBef>
                <a:spcPts val="0"/>
              </a:spcBef>
              <a:buNone/>
            </a:pPr>
            <a:r>
              <a:rPr lang="en" sz="1700">
                <a:latin typeface="Inconsolata"/>
                <a:ea typeface="Inconsolata"/>
                <a:cs typeface="Inconsolata"/>
                <a:sym typeface="Inconsolata"/>
              </a:rPr>
              <a:t>  dc:identifier “ex12345” ;</a:t>
            </a:r>
          </a:p>
          <a:p>
            <a:pPr indent="0" lvl="0" marL="0" rtl="0">
              <a:lnSpc>
                <a:spcPct val="115000"/>
              </a:lnSpc>
              <a:spcBef>
                <a:spcPts val="0"/>
              </a:spcBef>
              <a:buNone/>
            </a:pPr>
            <a:r>
              <a:rPr lang="en" sz="1700">
                <a:latin typeface="Inconsolata"/>
                <a:ea typeface="Inconsolata"/>
                <a:cs typeface="Inconsolata"/>
                <a:sym typeface="Inconsolata"/>
              </a:rPr>
              <a:t>  dc:title “Title Value” ;</a:t>
            </a:r>
          </a:p>
          <a:p>
            <a:pPr indent="0" lvl="0" marL="0" rtl="0">
              <a:lnSpc>
                <a:spcPct val="115000"/>
              </a:lnSpc>
              <a:spcBef>
                <a:spcPts val="0"/>
              </a:spcBef>
              <a:buNone/>
            </a:pPr>
            <a:r>
              <a:rPr lang="en" sz="1700">
                <a:latin typeface="Inconsolata"/>
                <a:ea typeface="Inconsolata"/>
                <a:cs typeface="Inconsolata"/>
                <a:sym typeface="Inconsolata"/>
              </a:rPr>
              <a:t>  :curator :JaneSmith .</a:t>
            </a:r>
          </a:p>
          <a:p>
            <a:pPr indent="0" lvl="0" marL="0" rtl="0">
              <a:lnSpc>
                <a:spcPct val="115000"/>
              </a:lnSpc>
              <a:spcBef>
                <a:spcPts val="0"/>
              </a:spcBef>
              <a:buNone/>
            </a:pPr>
            <a:r>
              <a:rPr lang="en" sz="1700">
                <a:latin typeface="Inconsolata"/>
                <a:ea typeface="Inconsolata"/>
                <a:cs typeface="Inconsolata"/>
                <a:sym typeface="Inconsolata"/>
              </a:rPr>
              <a:t>:JaneSmith a foaf:Agent ;</a:t>
            </a:r>
          </a:p>
          <a:p>
            <a:pPr indent="0" lvl="0" marL="0" rtl="0">
              <a:lnSpc>
                <a:spcPct val="115000"/>
              </a:lnSpc>
              <a:spcBef>
                <a:spcPts val="0"/>
              </a:spcBef>
              <a:buNone/>
            </a:pPr>
            <a:r>
              <a:rPr lang="en" sz="1700">
                <a:latin typeface="Inconsolata"/>
                <a:ea typeface="Inconsolata"/>
                <a:cs typeface="Inconsolata"/>
                <a:sym typeface="Inconsolata"/>
              </a:rPr>
              <a:t>  foaf:name “Jane Smith” ;</a:t>
            </a:r>
          </a:p>
          <a:p>
            <a:pPr indent="0" lvl="0" marL="0" rtl="0">
              <a:lnSpc>
                <a:spcPct val="115000"/>
              </a:lnSpc>
              <a:spcBef>
                <a:spcPts val="0"/>
              </a:spcBef>
              <a:buNone/>
            </a:pPr>
            <a:r>
              <a:rPr lang="en" sz="1700">
                <a:latin typeface="Inconsolata"/>
                <a:ea typeface="Inconsolata"/>
                <a:cs typeface="Inconsolata"/>
                <a:sym typeface="Inconsolata"/>
              </a:rPr>
              <a:t>  … </a:t>
            </a:r>
          </a:p>
        </p:txBody>
      </p:sp>
      <p:cxnSp>
        <p:nvCxnSpPr>
          <p:cNvPr id="493" name="Shape 493"/>
          <p:cNvCxnSpPr>
            <a:endCxn id="483" idx="1"/>
          </p:cNvCxnSpPr>
          <p:nvPr/>
        </p:nvCxnSpPr>
        <p:spPr>
          <a:xfrm>
            <a:off x="23900" y="2937375"/>
            <a:ext cx="1003800" cy="842700"/>
          </a:xfrm>
          <a:prstGeom prst="straightConnector1">
            <a:avLst/>
          </a:prstGeom>
          <a:noFill/>
          <a:ln cap="flat" cmpd="sng" w="38100">
            <a:solidFill>
              <a:schemeClr val="dk2"/>
            </a:solidFill>
            <a:prstDash val="dash"/>
            <a:round/>
            <a:headEnd len="lg" w="lg" type="none"/>
            <a:tailEnd len="lg" w="lg" type="stealth"/>
          </a:ln>
        </p:spPr>
      </p:cxnSp>
      <p:cxnSp>
        <p:nvCxnSpPr>
          <p:cNvPr id="494" name="Shape 494"/>
          <p:cNvCxnSpPr>
            <a:endCxn id="483" idx="1"/>
          </p:cNvCxnSpPr>
          <p:nvPr/>
        </p:nvCxnSpPr>
        <p:spPr>
          <a:xfrm flipH="1" rot="10800000">
            <a:off x="11900" y="3780075"/>
            <a:ext cx="1015800" cy="548100"/>
          </a:xfrm>
          <a:prstGeom prst="straightConnector1">
            <a:avLst/>
          </a:prstGeom>
          <a:noFill/>
          <a:ln cap="flat" cmpd="sng" w="38100">
            <a:solidFill>
              <a:schemeClr val="dk2"/>
            </a:solidFill>
            <a:prstDash val="dash"/>
            <a:round/>
            <a:headEnd len="lg" w="lg" type="none"/>
            <a:tailEnd len="lg" w="lg" type="stealth"/>
          </a:ln>
        </p:spPr>
      </p:cxnSp>
      <p:cxnSp>
        <p:nvCxnSpPr>
          <p:cNvPr id="495" name="Shape 495"/>
          <p:cNvCxnSpPr>
            <a:stCxn id="483" idx="2"/>
          </p:cNvCxnSpPr>
          <p:nvPr/>
        </p:nvCxnSpPr>
        <p:spPr>
          <a:xfrm>
            <a:off x="1708700" y="4067625"/>
            <a:ext cx="0" cy="1075800"/>
          </a:xfrm>
          <a:prstGeom prst="straightConnector1">
            <a:avLst/>
          </a:prstGeom>
          <a:noFill/>
          <a:ln cap="flat" cmpd="sng" w="38100">
            <a:solidFill>
              <a:schemeClr val="dk2"/>
            </a:solidFill>
            <a:prstDash val="dash"/>
            <a:round/>
            <a:headEnd len="lg" w="lg" type="none"/>
            <a:tailEnd len="lg" w="lg" type="none"/>
          </a:ln>
        </p:spPr>
      </p:cxnSp>
      <p:sp>
        <p:nvSpPr>
          <p:cNvPr id="496" name="Shape 496"/>
          <p:cNvSpPr txBox="1"/>
          <p:nvPr/>
        </p:nvSpPr>
        <p:spPr>
          <a:xfrm>
            <a:off x="2357600" y="3428825"/>
            <a:ext cx="1003800" cy="427500"/>
          </a:xfrm>
          <a:prstGeom prst="rect">
            <a:avLst/>
          </a:prstGeom>
          <a:noFill/>
          <a:ln>
            <a:noFill/>
          </a:ln>
        </p:spPr>
        <p:txBody>
          <a:bodyPr anchorCtr="0" anchor="t" bIns="91425" lIns="91425" rIns="91425" tIns="91425">
            <a:noAutofit/>
          </a:bodyPr>
          <a:lstStyle/>
          <a:p>
            <a:pPr lvl="0" rtl="0" algn="l">
              <a:spcBef>
                <a:spcPts val="0"/>
              </a:spcBef>
              <a:buNone/>
            </a:pPr>
            <a:r>
              <a:rPr lang="en" sz="1600"/>
              <a:t>curator</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500" name="Shape 500"/>
        <p:cNvGrpSpPr/>
        <p:nvPr/>
      </p:nvGrpSpPr>
      <p:grpSpPr>
        <a:xfrm>
          <a:off x="0" y="0"/>
          <a:ext cx="0" cy="0"/>
          <a:chOff x="0" y="0"/>
          <a:chExt cx="0" cy="0"/>
        </a:xfrm>
      </p:grpSpPr>
      <p:sp>
        <p:nvSpPr>
          <p:cNvPr id="501" name="Shape 50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Data Models &amp; Data Exchange Protocols</a:t>
            </a:r>
          </a:p>
        </p:txBody>
      </p:sp>
      <p:sp>
        <p:nvSpPr>
          <p:cNvPr id="502" name="Shape 50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rtl="0">
              <a:spcBef>
                <a:spcPts val="0"/>
              </a:spcBef>
              <a:buClr>
                <a:srgbClr val="434343"/>
              </a:buClr>
              <a:buSzPct val="100000"/>
            </a:pPr>
            <a:r>
              <a:rPr lang="en" sz="2200">
                <a:solidFill>
                  <a:srgbClr val="434343"/>
                </a:solidFill>
              </a:rPr>
              <a:t>Protocol State Machines in Olivé is Broader Idea</a:t>
            </a:r>
          </a:p>
          <a:p>
            <a:pPr indent="-368300" lvl="0" marL="457200" rtl="0">
              <a:spcBef>
                <a:spcPts val="0"/>
              </a:spcBef>
              <a:buClr>
                <a:srgbClr val="434343"/>
              </a:buClr>
              <a:buSzPct val="100000"/>
            </a:pPr>
            <a:r>
              <a:rPr lang="en" sz="2200">
                <a:solidFill>
                  <a:srgbClr val="434343"/>
                </a:solidFill>
              </a:rPr>
              <a:t>Rules (Standards) Outlining Syntax, Semantics &amp; Synchronization of Data or Information across Systems</a:t>
            </a:r>
          </a:p>
          <a:p>
            <a:pPr indent="-368300" lvl="0" marL="457200" rtl="0">
              <a:spcBef>
                <a:spcPts val="0"/>
              </a:spcBef>
              <a:buClr>
                <a:srgbClr val="434343"/>
              </a:buClr>
              <a:buSzPct val="100000"/>
            </a:pPr>
            <a:r>
              <a:rPr lang="en" sz="2200">
                <a:solidFill>
                  <a:srgbClr val="434343"/>
                </a:solidFill>
              </a:rPr>
              <a:t>Protocols: </a:t>
            </a:r>
            <a:r>
              <a:rPr i="1" lang="en" sz="2200">
                <a:solidFill>
                  <a:srgbClr val="434343"/>
                </a:solidFill>
              </a:rPr>
              <a:t>SOAP</a:t>
            </a:r>
            <a:r>
              <a:rPr lang="en" sz="2200">
                <a:solidFill>
                  <a:srgbClr val="434343"/>
                </a:solidFill>
              </a:rPr>
              <a:t> ; </a:t>
            </a:r>
            <a:r>
              <a:rPr i="1" lang="en" sz="2200">
                <a:solidFill>
                  <a:srgbClr val="434343"/>
                </a:solidFill>
              </a:rPr>
              <a:t>Z39.50</a:t>
            </a:r>
            <a:r>
              <a:rPr lang="en" sz="2200">
                <a:solidFill>
                  <a:srgbClr val="434343"/>
                </a:solidFill>
              </a:rPr>
              <a:t> ; </a:t>
            </a:r>
            <a:r>
              <a:rPr i="1" lang="en" sz="2200">
                <a:solidFill>
                  <a:srgbClr val="434343"/>
                </a:solidFill>
              </a:rPr>
              <a:t>SRU</a:t>
            </a:r>
            <a:r>
              <a:rPr lang="en" sz="2200">
                <a:solidFill>
                  <a:srgbClr val="434343"/>
                </a:solidFill>
              </a:rPr>
              <a:t> ; </a:t>
            </a:r>
            <a:r>
              <a:rPr i="1" lang="en" sz="2200">
                <a:solidFill>
                  <a:srgbClr val="434343"/>
                </a:solidFill>
              </a:rPr>
              <a:t>OAI-PMH</a:t>
            </a:r>
            <a:r>
              <a:rPr lang="en" sz="2200">
                <a:solidFill>
                  <a:srgbClr val="434343"/>
                </a:solidFill>
              </a:rPr>
              <a:t> ; </a:t>
            </a:r>
            <a:r>
              <a:rPr i="1" lang="en" sz="2200">
                <a:solidFill>
                  <a:srgbClr val="434343"/>
                </a:solidFill>
              </a:rPr>
              <a:t>SPARQL</a:t>
            </a:r>
          </a:p>
          <a:p>
            <a:pPr indent="-368300" lvl="1" marL="914400" rtl="0">
              <a:spcBef>
                <a:spcPts val="0"/>
              </a:spcBef>
              <a:buClr>
                <a:srgbClr val="434343"/>
              </a:buClr>
              <a:buSzPct val="100000"/>
            </a:pPr>
            <a:r>
              <a:rPr lang="en" sz="2200">
                <a:solidFill>
                  <a:srgbClr val="434343"/>
                </a:solidFill>
              </a:rPr>
              <a:t>Also, </a:t>
            </a:r>
            <a:r>
              <a:rPr i="1" lang="en" sz="2200">
                <a:solidFill>
                  <a:srgbClr val="434343"/>
                </a:solidFill>
              </a:rPr>
              <a:t>HTTP</a:t>
            </a:r>
            <a:r>
              <a:rPr lang="en" sz="2200">
                <a:solidFill>
                  <a:srgbClr val="434343"/>
                </a:solidFill>
              </a:rPr>
              <a:t> == Hypertext Transfer Protocol, on which we build the Web &amp; Leverage often for RDF transfer</a:t>
            </a:r>
          </a:p>
          <a:p>
            <a:pPr indent="-368300" lvl="0" marL="457200" rtl="0">
              <a:spcBef>
                <a:spcPts val="0"/>
              </a:spcBef>
              <a:buClr>
                <a:srgbClr val="434343"/>
              </a:buClr>
              <a:buSzPct val="100000"/>
            </a:pPr>
            <a:r>
              <a:rPr lang="en" sz="2200">
                <a:solidFill>
                  <a:srgbClr val="434343"/>
                </a:solidFill>
              </a:rPr>
              <a:t>Data Models can Surface Needs, Expectations of as well as Data Instances &amp; Formats used in Exchange Protocols</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6" name="Shape 506"/>
        <p:cNvGrpSpPr/>
        <p:nvPr/>
      </p:nvGrpSpPr>
      <p:grpSpPr>
        <a:xfrm>
          <a:off x="0" y="0"/>
          <a:ext cx="0" cy="0"/>
          <a:chOff x="0" y="0"/>
          <a:chExt cx="0" cy="0"/>
        </a:xfrm>
      </p:grpSpPr>
      <p:sp>
        <p:nvSpPr>
          <p:cNvPr id="507" name="Shape 507"/>
          <p:cNvSpPr/>
          <p:nvPr/>
        </p:nvSpPr>
        <p:spPr>
          <a:xfrm>
            <a:off x="6617075" y="3379375"/>
            <a:ext cx="1608874" cy="1593375"/>
          </a:xfrm>
          <a:prstGeom prst="flowChartMagneticDisk">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1800">
                <a:solidFill>
                  <a:schemeClr val="dk1"/>
                </a:solidFill>
              </a:rPr>
              <a:t>SPARQL Processor / Store System</a:t>
            </a:r>
          </a:p>
        </p:txBody>
      </p:sp>
      <p:sp>
        <p:nvSpPr>
          <p:cNvPr id="508" name="Shape 508"/>
          <p:cNvSpPr txBox="1"/>
          <p:nvPr/>
        </p:nvSpPr>
        <p:spPr>
          <a:xfrm>
            <a:off x="224100" y="1332275"/>
            <a:ext cx="5637300" cy="3221400"/>
          </a:xfrm>
          <a:prstGeom prst="rect">
            <a:avLst/>
          </a:prstGeom>
          <a:noFill/>
          <a:ln cap="flat" cmpd="sng" w="28575">
            <a:solidFill>
              <a:srgbClr val="000000"/>
            </a:solidFill>
            <a:prstDash val="lgDash"/>
            <a:round/>
            <a:headEnd len="med" w="med" type="none"/>
            <a:tailEnd len="med" w="med" type="none"/>
          </a:ln>
        </p:spPr>
        <p:txBody>
          <a:bodyPr anchorCtr="0" anchor="t" bIns="91425" lIns="91425" rIns="91425" tIns="91425">
            <a:noAutofit/>
          </a:bodyPr>
          <a:lstStyle/>
          <a:p>
            <a:pPr lvl="0" rtl="0">
              <a:spcBef>
                <a:spcPts val="0"/>
              </a:spcBef>
              <a:buNone/>
            </a:pPr>
            <a:r>
              <a:rPr lang="en" sz="1600">
                <a:latin typeface="Inconsolata"/>
                <a:ea typeface="Inconsolata"/>
                <a:cs typeface="Inconsolata"/>
                <a:sym typeface="Inconsolata"/>
              </a:rPr>
              <a:t>Post</a:t>
            </a:r>
          </a:p>
          <a:p>
            <a:pPr lvl="0">
              <a:spcBef>
                <a:spcPts val="0"/>
              </a:spcBef>
              <a:buNone/>
            </a:pPr>
            <a:r>
              <a:rPr lang="en" sz="1600">
                <a:latin typeface="Inconsolata"/>
                <a:ea typeface="Inconsolata"/>
                <a:cs typeface="Inconsolata"/>
                <a:sym typeface="Inconsolata"/>
              </a:rPr>
              <a:t>/test?graph-uri=http%3A%2F%2Fexample.edu%2F HTTP/1.1</a:t>
            </a:r>
            <a:br>
              <a:rPr lang="en" sz="1600">
                <a:latin typeface="Inconsolata"/>
                <a:ea typeface="Inconsolata"/>
                <a:cs typeface="Inconsolata"/>
                <a:sym typeface="Inconsolata"/>
              </a:rPr>
            </a:br>
            <a:r>
              <a:rPr lang="en" sz="1600">
                <a:latin typeface="Inconsolata"/>
                <a:ea typeface="Inconsolata"/>
                <a:cs typeface="Inconsolata"/>
                <a:sym typeface="Inconsolata"/>
              </a:rPr>
              <a:t>Host: example.edu/sparql</a:t>
            </a:r>
            <a:br>
              <a:rPr lang="en" sz="1600">
                <a:latin typeface="Inconsolata"/>
                <a:ea typeface="Inconsolata"/>
                <a:cs typeface="Inconsolata"/>
                <a:sym typeface="Inconsolata"/>
              </a:rPr>
            </a:br>
            <a:r>
              <a:rPr lang="en" sz="1600">
                <a:latin typeface="Inconsolata"/>
                <a:ea typeface="Inconsolata"/>
                <a:cs typeface="Inconsolata"/>
                <a:sym typeface="Inconsolata"/>
              </a:rPr>
              <a:t>Accept: */*</a:t>
            </a:r>
            <a:br>
              <a:rPr lang="en" sz="1600">
                <a:latin typeface="Inconsolata"/>
                <a:ea typeface="Inconsolata"/>
                <a:cs typeface="Inconsolata"/>
                <a:sym typeface="Inconsolata"/>
              </a:rPr>
            </a:br>
            <a:r>
              <a:rPr lang="en" sz="1600">
                <a:latin typeface="Inconsolata"/>
                <a:ea typeface="Inconsolata"/>
                <a:cs typeface="Inconsolata"/>
                <a:sym typeface="Inconsolata"/>
              </a:rPr>
              <a:t>Content-Type: application/sparql-update</a:t>
            </a:r>
            <a:br>
              <a:rPr lang="en" sz="1600">
                <a:latin typeface="Inconsolata"/>
                <a:ea typeface="Inconsolata"/>
                <a:cs typeface="Inconsolata"/>
                <a:sym typeface="Inconsolata"/>
              </a:rPr>
            </a:br>
            <a:r>
              <a:rPr lang="en" sz="1600">
                <a:latin typeface="Inconsolata"/>
                <a:ea typeface="Inconsolata"/>
                <a:cs typeface="Inconsolata"/>
                <a:sym typeface="Inconsolata"/>
              </a:rPr>
              <a:t>Content-Length: 136</a:t>
            </a:r>
            <a:br>
              <a:rPr lang="en" sz="1500">
                <a:latin typeface="Inconsolata"/>
                <a:ea typeface="Inconsolata"/>
                <a:cs typeface="Inconsolata"/>
                <a:sym typeface="Inconsolata"/>
              </a:rPr>
            </a:br>
            <a:br>
              <a:rPr lang="en" sz="1500">
                <a:latin typeface="Inconsolata"/>
                <a:ea typeface="Inconsolata"/>
                <a:cs typeface="Inconsolata"/>
                <a:sym typeface="Inconsolata"/>
              </a:rPr>
            </a:br>
            <a:r>
              <a:rPr lang="en" sz="1600">
                <a:latin typeface="Inconsolata"/>
                <a:ea typeface="Inconsolata"/>
                <a:cs typeface="Inconsolata"/>
                <a:sym typeface="Inconsolata"/>
              </a:rPr>
              <a:t>PREFIX </a:t>
            </a:r>
            <a:r>
              <a:rPr lang="en" sz="1600">
                <a:solidFill>
                  <a:schemeClr val="dk1"/>
                </a:solidFill>
                <a:latin typeface="Inconsolata"/>
                <a:ea typeface="Inconsolata"/>
                <a:cs typeface="Inconsolata"/>
                <a:sym typeface="Inconsolata"/>
              </a:rPr>
              <a:t>ex: &lt;http://example.edu/&gt;</a:t>
            </a:r>
          </a:p>
          <a:p>
            <a:pPr lvl="0" rtl="0">
              <a:spcBef>
                <a:spcPts val="0"/>
              </a:spcBef>
              <a:buNone/>
            </a:pPr>
            <a:r>
              <a:rPr lang="en" sz="1600">
                <a:latin typeface="Inconsolata"/>
                <a:ea typeface="Inconsolata"/>
                <a:cs typeface="Inconsolata"/>
                <a:sym typeface="Inconsolata"/>
              </a:rPr>
              <a:t>PREFIX foaf: &lt;http://xmlns.com/foaf/0.1/&gt;</a:t>
            </a:r>
          </a:p>
          <a:p>
            <a:pPr lvl="0" rtl="0">
              <a:spcBef>
                <a:spcPts val="0"/>
              </a:spcBef>
              <a:buNone/>
            </a:pPr>
            <a:r>
              <a:rPr lang="en" sz="1600">
                <a:latin typeface="Inconsolata"/>
                <a:ea typeface="Inconsolata"/>
                <a:cs typeface="Inconsolata"/>
                <a:sym typeface="Inconsolata"/>
              </a:rPr>
              <a:t>PREFIX </a:t>
            </a:r>
            <a:r>
              <a:rPr lang="en" sz="1600">
                <a:solidFill>
                  <a:schemeClr val="dk1"/>
                </a:solidFill>
                <a:latin typeface="Inconsolata"/>
                <a:ea typeface="Inconsolata"/>
                <a:cs typeface="Inconsolata"/>
                <a:sym typeface="Inconsolata"/>
              </a:rPr>
              <a:t>dc: &lt;http://purl.org/dc/terms/&gt;</a:t>
            </a:r>
            <a:br>
              <a:rPr lang="en" sz="1600">
                <a:latin typeface="Inconsolata"/>
                <a:ea typeface="Inconsolata"/>
                <a:cs typeface="Inconsolata"/>
                <a:sym typeface="Inconsolata"/>
              </a:rPr>
            </a:br>
            <a:r>
              <a:rPr lang="en" sz="1600">
                <a:latin typeface="Inconsolata"/>
                <a:ea typeface="Inconsolata"/>
                <a:cs typeface="Inconsolata"/>
                <a:sym typeface="Inconsolata"/>
              </a:rPr>
              <a:t>INSERT { ?digitalCollection ex:curator ex:JaneSmith }</a:t>
            </a:r>
          </a:p>
          <a:p>
            <a:pPr indent="-69850" lvl="0" marL="0" rtl="0">
              <a:lnSpc>
                <a:spcPct val="115000"/>
              </a:lnSpc>
              <a:spcBef>
                <a:spcPts val="0"/>
              </a:spcBef>
              <a:buClr>
                <a:schemeClr val="dk1"/>
              </a:buClr>
              <a:buSzPct val="68750"/>
              <a:buFont typeface="Arial"/>
              <a:buNone/>
            </a:pPr>
            <a:r>
              <a:rPr lang="en" sz="1600">
                <a:latin typeface="Inconsolata"/>
                <a:ea typeface="Inconsolata"/>
                <a:cs typeface="Inconsolata"/>
                <a:sym typeface="Inconsolata"/>
              </a:rPr>
              <a:t>WHERE { ?digitalCollection dc:identifier “</a:t>
            </a:r>
            <a:r>
              <a:rPr lang="en" sz="1600">
                <a:solidFill>
                  <a:schemeClr val="dk1"/>
                </a:solidFill>
                <a:latin typeface="Inconsolata"/>
                <a:ea typeface="Inconsolata"/>
                <a:cs typeface="Inconsolata"/>
                <a:sym typeface="Inconsolata"/>
              </a:rPr>
              <a:t>ex12345”</a:t>
            </a:r>
            <a:r>
              <a:rPr lang="en" sz="1600">
                <a:latin typeface="Inconsolata"/>
                <a:ea typeface="Inconsolata"/>
                <a:cs typeface="Inconsolata"/>
                <a:sym typeface="Inconsolata"/>
              </a:rPr>
              <a:t> }</a:t>
            </a:r>
          </a:p>
        </p:txBody>
      </p:sp>
      <p:sp>
        <p:nvSpPr>
          <p:cNvPr id="509" name="Shape 50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 Now Data Models &amp; Data Protocols in RDF</a:t>
            </a:r>
          </a:p>
        </p:txBody>
      </p:sp>
      <p:sp>
        <p:nvSpPr>
          <p:cNvPr id="510" name="Shape 510"/>
          <p:cNvSpPr/>
          <p:nvPr/>
        </p:nvSpPr>
        <p:spPr>
          <a:xfrm>
            <a:off x="6116559" y="1583716"/>
            <a:ext cx="1175699" cy="572700"/>
          </a:xfrm>
          <a:prstGeom prst="cube">
            <a:avLst>
              <a:gd fmla="val 25000"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1" name="Shape 511"/>
          <p:cNvSpPr/>
          <p:nvPr/>
        </p:nvSpPr>
        <p:spPr>
          <a:xfrm>
            <a:off x="7615909" y="1583716"/>
            <a:ext cx="1175700" cy="572700"/>
          </a:xfrm>
          <a:prstGeom prst="cube">
            <a:avLst>
              <a:gd fmla="val 25000" name="adj"/>
            </a:avLst>
          </a:prstGeom>
          <a:solidFill>
            <a:srgbClr val="D0E0E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2" name="Shape 512"/>
          <p:cNvSpPr txBox="1"/>
          <p:nvPr/>
        </p:nvSpPr>
        <p:spPr>
          <a:xfrm>
            <a:off x="6360009" y="1066969"/>
            <a:ext cx="2300699" cy="459900"/>
          </a:xfrm>
          <a:prstGeom prst="rect">
            <a:avLst/>
          </a:prstGeom>
          <a:noFill/>
          <a:ln>
            <a:noFill/>
          </a:ln>
        </p:spPr>
        <p:txBody>
          <a:bodyPr anchorCtr="0" anchor="t" bIns="91425" lIns="91425" rIns="91425" tIns="91425">
            <a:noAutofit/>
          </a:bodyPr>
          <a:lstStyle/>
          <a:p>
            <a:pPr lvl="0" rtl="0" algn="ctr">
              <a:spcBef>
                <a:spcPts val="0"/>
              </a:spcBef>
              <a:buNone/>
            </a:pPr>
            <a:r>
              <a:rPr b="1" lang="en" sz="2000">
                <a:solidFill>
                  <a:schemeClr val="dk1"/>
                </a:solidFill>
                <a:latin typeface="Inconsolata"/>
                <a:ea typeface="Inconsolata"/>
                <a:cs typeface="Inconsolata"/>
                <a:sym typeface="Inconsolata"/>
              </a:rPr>
              <a:t>Applications</a:t>
            </a:r>
          </a:p>
        </p:txBody>
      </p:sp>
      <p:sp>
        <p:nvSpPr>
          <p:cNvPr id="513" name="Shape 513"/>
          <p:cNvSpPr txBox="1"/>
          <p:nvPr/>
        </p:nvSpPr>
        <p:spPr>
          <a:xfrm>
            <a:off x="6829950" y="2749825"/>
            <a:ext cx="1175700" cy="3969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sz="1600"/>
              <a:t>SPARQL</a:t>
            </a:r>
          </a:p>
        </p:txBody>
      </p:sp>
      <p:cxnSp>
        <p:nvCxnSpPr>
          <p:cNvPr id="514" name="Shape 514"/>
          <p:cNvCxnSpPr>
            <a:stCxn id="510" idx="3"/>
            <a:endCxn id="513" idx="0"/>
          </p:cNvCxnSpPr>
          <p:nvPr/>
        </p:nvCxnSpPr>
        <p:spPr>
          <a:xfrm>
            <a:off x="6632822" y="2156416"/>
            <a:ext cx="785100" cy="593400"/>
          </a:xfrm>
          <a:prstGeom prst="straightConnector1">
            <a:avLst/>
          </a:prstGeom>
          <a:noFill/>
          <a:ln cap="flat" cmpd="sng" w="28575">
            <a:solidFill>
              <a:schemeClr val="dk2"/>
            </a:solidFill>
            <a:prstDash val="solid"/>
            <a:round/>
            <a:headEnd len="lg" w="lg" type="none"/>
            <a:tailEnd len="lg" w="lg" type="none"/>
          </a:ln>
        </p:spPr>
      </p:cxnSp>
      <p:cxnSp>
        <p:nvCxnSpPr>
          <p:cNvPr id="515" name="Shape 515"/>
          <p:cNvCxnSpPr>
            <a:stCxn id="513" idx="2"/>
          </p:cNvCxnSpPr>
          <p:nvPr/>
        </p:nvCxnSpPr>
        <p:spPr>
          <a:xfrm>
            <a:off x="7417800" y="3146725"/>
            <a:ext cx="9300" cy="609600"/>
          </a:xfrm>
          <a:prstGeom prst="straightConnector1">
            <a:avLst/>
          </a:prstGeom>
          <a:noFill/>
          <a:ln cap="flat" cmpd="sng" w="38100">
            <a:solidFill>
              <a:schemeClr val="dk2"/>
            </a:solidFill>
            <a:prstDash val="solid"/>
            <a:round/>
            <a:headEnd len="lg" w="lg" type="none"/>
            <a:tailEnd len="lg" w="lg" type="stealth"/>
          </a:ln>
        </p:spPr>
      </p:cxnSp>
      <p:cxnSp>
        <p:nvCxnSpPr>
          <p:cNvPr id="516" name="Shape 516"/>
          <p:cNvCxnSpPr>
            <a:stCxn id="511" idx="3"/>
            <a:endCxn id="513" idx="0"/>
          </p:cNvCxnSpPr>
          <p:nvPr/>
        </p:nvCxnSpPr>
        <p:spPr>
          <a:xfrm flipH="1">
            <a:off x="7417872" y="2156416"/>
            <a:ext cx="714300" cy="593400"/>
          </a:xfrm>
          <a:prstGeom prst="straightConnector1">
            <a:avLst/>
          </a:prstGeom>
          <a:noFill/>
          <a:ln cap="flat" cmpd="sng" w="28575">
            <a:solidFill>
              <a:schemeClr val="dk2"/>
            </a:solidFill>
            <a:prstDash val="solid"/>
            <a:round/>
            <a:headEnd len="lg" w="lg" type="none"/>
            <a:tailEnd len="lg" w="lg" type="none"/>
          </a:ln>
        </p:spPr>
      </p:cxnSp>
      <p:cxnSp>
        <p:nvCxnSpPr>
          <p:cNvPr id="517" name="Shape 517"/>
          <p:cNvCxnSpPr>
            <a:stCxn id="513" idx="1"/>
            <a:endCxn id="508" idx="3"/>
          </p:cNvCxnSpPr>
          <p:nvPr/>
        </p:nvCxnSpPr>
        <p:spPr>
          <a:xfrm rot="10800000">
            <a:off x="5861250" y="2942875"/>
            <a:ext cx="968700" cy="5400"/>
          </a:xfrm>
          <a:prstGeom prst="straightConnector1">
            <a:avLst/>
          </a:prstGeom>
          <a:noFill/>
          <a:ln cap="flat" cmpd="sng" w="28575">
            <a:solidFill>
              <a:schemeClr val="dk2"/>
            </a:solidFill>
            <a:prstDash val="lgDash"/>
            <a:round/>
            <a:headEnd len="lg" w="lg" type="none"/>
            <a:tailEnd len="lg" w="lg"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521" name="Shape 521"/>
        <p:cNvGrpSpPr/>
        <p:nvPr/>
      </p:nvGrpSpPr>
      <p:grpSpPr>
        <a:xfrm>
          <a:off x="0" y="0"/>
          <a:ext cx="0" cy="0"/>
          <a:chOff x="0" y="0"/>
          <a:chExt cx="0" cy="0"/>
        </a:xfrm>
      </p:grpSpPr>
      <p:sp>
        <p:nvSpPr>
          <p:cNvPr id="522" name="Shape 52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Application Logic &amp; Data Models</a:t>
            </a:r>
          </a:p>
        </p:txBody>
      </p:sp>
      <p:sp>
        <p:nvSpPr>
          <p:cNvPr id="523" name="Shape 52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rtl="0">
              <a:spcBef>
                <a:spcPts val="0"/>
              </a:spcBef>
              <a:buClr>
                <a:srgbClr val="434343"/>
              </a:buClr>
              <a:buSzPct val="100000"/>
            </a:pPr>
            <a:r>
              <a:rPr lang="en" sz="2200">
                <a:solidFill>
                  <a:srgbClr val="434343"/>
                </a:solidFill>
              </a:rPr>
              <a:t>Application Logic == Logic Specific to an Application</a:t>
            </a:r>
          </a:p>
          <a:p>
            <a:pPr indent="-368300" lvl="0" marL="457200" rtl="0">
              <a:spcBef>
                <a:spcPts val="0"/>
              </a:spcBef>
              <a:spcAft>
                <a:spcPts val="0"/>
              </a:spcAft>
              <a:buClr>
                <a:srgbClr val="434343"/>
              </a:buClr>
              <a:buSzPct val="100000"/>
            </a:pPr>
            <a:r>
              <a:rPr lang="en" sz="2200">
                <a:solidFill>
                  <a:srgbClr val="434343"/>
                </a:solidFill>
              </a:rPr>
              <a:t>Fundamentally different from Domain &amp; Infrastructure Logic due to Target &amp; Re-usability: </a:t>
            </a:r>
          </a:p>
          <a:p>
            <a:pPr indent="-368300" lvl="2" marL="1371600" rtl="0">
              <a:spcBef>
                <a:spcPts val="0"/>
              </a:spcBef>
              <a:spcAft>
                <a:spcPts val="0"/>
              </a:spcAft>
              <a:buClr>
                <a:srgbClr val="434343"/>
              </a:buClr>
              <a:buSzPct val="100000"/>
            </a:pPr>
            <a:r>
              <a:rPr lang="en" sz="2200">
                <a:solidFill>
                  <a:srgbClr val="434343"/>
                </a:solidFill>
              </a:rPr>
              <a:t>Domain Logic should be reusable in systems or applications </a:t>
            </a:r>
            <a:r>
              <a:rPr lang="en" sz="2200">
                <a:solidFill>
                  <a:srgbClr val="434343"/>
                </a:solidFill>
              </a:rPr>
              <a:t>addressing</a:t>
            </a:r>
            <a:r>
              <a:rPr lang="en" sz="2200">
                <a:solidFill>
                  <a:srgbClr val="434343"/>
                </a:solidFill>
              </a:rPr>
              <a:t> the same domain </a:t>
            </a:r>
          </a:p>
          <a:p>
            <a:pPr indent="-368300" lvl="2" marL="1371600" rtl="0">
              <a:spcBef>
                <a:spcPts val="0"/>
              </a:spcBef>
              <a:spcAft>
                <a:spcPts val="0"/>
              </a:spcAft>
              <a:buClr>
                <a:srgbClr val="434343"/>
              </a:buClr>
              <a:buSzPct val="100000"/>
            </a:pPr>
            <a:r>
              <a:rPr lang="en" sz="2200">
                <a:solidFill>
                  <a:srgbClr val="434343"/>
                </a:solidFill>
              </a:rPr>
              <a:t>Infrastructure is generic technical capabilities</a:t>
            </a:r>
          </a:p>
          <a:p>
            <a:pPr indent="-368300" lvl="0" marL="457200" rtl="0">
              <a:spcBef>
                <a:spcPts val="0"/>
              </a:spcBef>
              <a:spcAft>
                <a:spcPts val="0"/>
              </a:spcAft>
              <a:buClr>
                <a:srgbClr val="434343"/>
              </a:buClr>
              <a:buSzPct val="100000"/>
            </a:pPr>
            <a:r>
              <a:rPr lang="en" sz="2200">
                <a:solidFill>
                  <a:srgbClr val="434343"/>
                </a:solidFill>
              </a:rPr>
              <a:t>Application Logic should leverage the Data Model, may serialize Data into Application-Language Objects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153" name="Shape 153"/>
        <p:cNvGrpSpPr/>
        <p:nvPr/>
      </p:nvGrpSpPr>
      <p:grpSpPr>
        <a:xfrm>
          <a:off x="0" y="0"/>
          <a:ext cx="0" cy="0"/>
          <a:chOff x="0" y="0"/>
          <a:chExt cx="0" cy="0"/>
        </a:xfrm>
      </p:grpSpPr>
      <p:sp>
        <p:nvSpPr>
          <p:cNvPr id="154" name="Shape 15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a:spcBef>
                <a:spcPts val="0"/>
              </a:spcBef>
              <a:buClr>
                <a:srgbClr val="434343"/>
              </a:buClr>
              <a:buSzPct val="100000"/>
            </a:pPr>
            <a:r>
              <a:rPr lang="en" sz="2200">
                <a:solidFill>
                  <a:srgbClr val="434343"/>
                </a:solidFill>
              </a:rPr>
              <a:t>Follow the Project Hydra Code of Conduct</a:t>
            </a:r>
          </a:p>
          <a:p>
            <a:pPr indent="-368300" lvl="0" marL="457200" rtl="0">
              <a:spcBef>
                <a:spcPts val="0"/>
              </a:spcBef>
              <a:buClr>
                <a:srgbClr val="434343"/>
              </a:buClr>
              <a:buSzPct val="100000"/>
            </a:pPr>
            <a:r>
              <a:rPr lang="en" sz="2200">
                <a:solidFill>
                  <a:srgbClr val="434343"/>
                </a:solidFill>
              </a:rPr>
              <a:t>Follow the Recurse Center Social Rules (a.k.a.</a:t>
            </a:r>
            <a:br>
              <a:rPr lang="en" sz="2200">
                <a:solidFill>
                  <a:srgbClr val="434343"/>
                </a:solidFill>
              </a:rPr>
            </a:br>
            <a:r>
              <a:rPr lang="en" sz="2200">
                <a:solidFill>
                  <a:srgbClr val="434343"/>
                </a:solidFill>
              </a:rPr>
              <a:t>"Hacker School Rules")</a:t>
            </a:r>
          </a:p>
          <a:p>
            <a:pPr indent="-368300" lvl="0" marL="457200" rtl="0">
              <a:spcBef>
                <a:spcPts val="0"/>
              </a:spcBef>
              <a:buClr>
                <a:srgbClr val="434343"/>
              </a:buClr>
              <a:buSzPct val="100000"/>
            </a:pPr>
            <a:r>
              <a:rPr lang="en" sz="2200">
                <a:solidFill>
                  <a:srgbClr val="434343"/>
                </a:solidFill>
              </a:rPr>
              <a:t>Be ready to learn about data modeling!</a:t>
            </a:r>
          </a:p>
        </p:txBody>
      </p:sp>
      <p:sp>
        <p:nvSpPr>
          <p:cNvPr id="155" name="Shape 15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Our Expectations of You</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527" name="Shape 527"/>
        <p:cNvGrpSpPr/>
        <p:nvPr/>
      </p:nvGrpSpPr>
      <p:grpSpPr>
        <a:xfrm>
          <a:off x="0" y="0"/>
          <a:ext cx="0" cy="0"/>
          <a:chOff x="0" y="0"/>
          <a:chExt cx="0" cy="0"/>
        </a:xfrm>
      </p:grpSpPr>
      <p:sp>
        <p:nvSpPr>
          <p:cNvPr id="528" name="Shape 528"/>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Application Logic &amp; Data Models with RDF</a:t>
            </a:r>
          </a:p>
        </p:txBody>
      </p:sp>
      <p:pic>
        <p:nvPicPr>
          <p:cNvPr id="529" name="Shape 529"/>
          <p:cNvPicPr preferRelativeResize="0"/>
          <p:nvPr/>
        </p:nvPicPr>
        <p:blipFill>
          <a:blip r:embed="rId3">
            <a:alphaModFix/>
          </a:blip>
          <a:stretch>
            <a:fillRect/>
          </a:stretch>
        </p:blipFill>
        <p:spPr>
          <a:xfrm>
            <a:off x="0" y="766272"/>
            <a:ext cx="9144001" cy="4021917"/>
          </a:xfrm>
          <a:prstGeom prst="rect">
            <a:avLst/>
          </a:prstGeom>
          <a:noFill/>
          <a:ln>
            <a:noFill/>
          </a:ln>
        </p:spPr>
      </p:pic>
      <p:sp>
        <p:nvSpPr>
          <p:cNvPr id="530" name="Shape 530"/>
          <p:cNvSpPr txBox="1"/>
          <p:nvPr/>
        </p:nvSpPr>
        <p:spPr>
          <a:xfrm>
            <a:off x="0" y="4748700"/>
            <a:ext cx="9144000" cy="394800"/>
          </a:xfrm>
          <a:prstGeom prst="rect">
            <a:avLst/>
          </a:prstGeom>
          <a:noFill/>
          <a:ln>
            <a:noFill/>
          </a:ln>
        </p:spPr>
        <p:txBody>
          <a:bodyPr anchorCtr="0" anchor="ctr" bIns="91425" lIns="91425" rIns="91425" tIns="91425">
            <a:noAutofit/>
          </a:bodyPr>
          <a:lstStyle/>
          <a:p>
            <a:pPr lvl="0" rtl="0">
              <a:spcBef>
                <a:spcPts val="0"/>
              </a:spcBef>
              <a:buNone/>
            </a:pPr>
            <a:r>
              <a:rPr lang="en">
                <a:solidFill>
                  <a:srgbClr val="434343"/>
                </a:solidFill>
                <a:latin typeface="Inconsolata"/>
                <a:ea typeface="Inconsolata"/>
                <a:cs typeface="Inconsolata"/>
                <a:sym typeface="Inconsolata"/>
              </a:rPr>
              <a:t>github.com/projecthydra/hydra-works/blob/master/lib/hydra/works/models/concerns/file_set_behavior.rb</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534" name="Shape 534"/>
        <p:cNvGrpSpPr/>
        <p:nvPr/>
      </p:nvGrpSpPr>
      <p:grpSpPr>
        <a:xfrm>
          <a:off x="0" y="0"/>
          <a:ext cx="0" cy="0"/>
          <a:chOff x="0" y="0"/>
          <a:chExt cx="0" cy="0"/>
        </a:xfrm>
      </p:grpSpPr>
      <p:sp>
        <p:nvSpPr>
          <p:cNvPr id="535" name="Shape 53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Data Models &amp; Metadata Standards</a:t>
            </a:r>
          </a:p>
        </p:txBody>
      </p:sp>
      <p:sp>
        <p:nvSpPr>
          <p:cNvPr id="536" name="Shape 53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marR="0" rtl="0" algn="l">
              <a:lnSpc>
                <a:spcPct val="115000"/>
              </a:lnSpc>
              <a:spcBef>
                <a:spcPts val="0"/>
              </a:spcBef>
              <a:spcAft>
                <a:spcPts val="1600"/>
              </a:spcAft>
              <a:buClr>
                <a:srgbClr val="434343"/>
              </a:buClr>
              <a:buSzPct val="100000"/>
              <a:buFont typeface="Inconsolata"/>
            </a:pPr>
            <a:r>
              <a:rPr lang="en" sz="2200">
                <a:solidFill>
                  <a:srgbClr val="434343"/>
                </a:solidFill>
              </a:rPr>
              <a:t>Rules that Establish Common Semantics for Particular Domain of Data</a:t>
            </a:r>
          </a:p>
          <a:p>
            <a:pPr indent="-368300" lvl="0" marL="457200" marR="0" rtl="0" algn="l">
              <a:lnSpc>
                <a:spcPct val="115000"/>
              </a:lnSpc>
              <a:spcBef>
                <a:spcPts val="0"/>
              </a:spcBef>
              <a:spcAft>
                <a:spcPts val="1600"/>
              </a:spcAft>
              <a:buClr>
                <a:srgbClr val="434343"/>
              </a:buClr>
              <a:buSzPct val="100000"/>
              <a:buFont typeface="Inconsolata"/>
            </a:pPr>
            <a:r>
              <a:rPr lang="en" sz="2200">
                <a:solidFill>
                  <a:srgbClr val="434343"/>
                </a:solidFill>
              </a:rPr>
              <a:t>In turn supports “Correct” Use &amp; Understanding of Data by Users vis-a-vis Commonly-Defined Attributes</a:t>
            </a:r>
          </a:p>
          <a:p>
            <a:pPr indent="-368300" lvl="0" marL="457200" marR="0" rtl="0" algn="l">
              <a:lnSpc>
                <a:spcPct val="115000"/>
              </a:lnSpc>
              <a:spcBef>
                <a:spcPts val="0"/>
              </a:spcBef>
              <a:spcAft>
                <a:spcPts val="1600"/>
              </a:spcAft>
              <a:buClr>
                <a:srgbClr val="434343"/>
              </a:buClr>
              <a:buSzPct val="100000"/>
              <a:buFont typeface="Inconsolata"/>
            </a:pPr>
            <a:r>
              <a:rPr lang="en" sz="2200">
                <a:solidFill>
                  <a:srgbClr val="434343"/>
                </a:solidFill>
              </a:rPr>
              <a:t>Data Models leverage Metadata Standards to define their own Semantics &amp; Requirements</a:t>
            </a:r>
          </a:p>
          <a:p>
            <a:pPr indent="-368300" lvl="0" marL="457200" marR="0" rtl="0" algn="l">
              <a:lnSpc>
                <a:spcPct val="115000"/>
              </a:lnSpc>
              <a:spcBef>
                <a:spcPts val="0"/>
              </a:spcBef>
              <a:spcAft>
                <a:spcPts val="1600"/>
              </a:spcAft>
              <a:buClr>
                <a:srgbClr val="434343"/>
              </a:buClr>
              <a:buSzPct val="100000"/>
            </a:pPr>
            <a:r>
              <a:rPr lang="en" sz="2200">
                <a:solidFill>
                  <a:srgbClr val="434343"/>
                </a:solidFill>
              </a:rPr>
              <a:t>Data Models can reuse, extend multiple Metadata Standards</a:t>
            </a:r>
          </a:p>
          <a:p>
            <a:pPr indent="-368300" lvl="0" marL="457200" marR="0" rtl="0" algn="l">
              <a:lnSpc>
                <a:spcPct val="115000"/>
              </a:lnSpc>
              <a:spcBef>
                <a:spcPts val="0"/>
              </a:spcBef>
              <a:spcAft>
                <a:spcPts val="1600"/>
              </a:spcAft>
              <a:buClr>
                <a:srgbClr val="434343"/>
              </a:buClr>
              <a:buSzPct val="100000"/>
            </a:pPr>
            <a:r>
              <a:rPr lang="en" sz="2200">
                <a:solidFill>
                  <a:srgbClr val="434343"/>
                </a:solidFill>
              </a:rPr>
              <a:t>Standards can be built off of a common Model</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540" name="Shape 540"/>
        <p:cNvGrpSpPr/>
        <p:nvPr/>
      </p:nvGrpSpPr>
      <p:grpSpPr>
        <a:xfrm>
          <a:off x="0" y="0"/>
          <a:ext cx="0" cy="0"/>
          <a:chOff x="0" y="0"/>
          <a:chExt cx="0" cy="0"/>
        </a:xfrm>
      </p:grpSpPr>
      <p:sp>
        <p:nvSpPr>
          <p:cNvPr id="541" name="Shape 54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Data Models &amp; Serializations in RDF</a:t>
            </a:r>
          </a:p>
        </p:txBody>
      </p:sp>
      <p:sp>
        <p:nvSpPr>
          <p:cNvPr id="542" name="Shape 542"/>
          <p:cNvSpPr/>
          <p:nvPr/>
        </p:nvSpPr>
        <p:spPr>
          <a:xfrm>
            <a:off x="1027700" y="3492525"/>
            <a:ext cx="1362000" cy="575100"/>
          </a:xfrm>
          <a:prstGeom prst="roundRect">
            <a:avLst>
              <a:gd fmla="val 16667" name="adj"/>
            </a:avLst>
          </a:prstGeom>
          <a:solidFill>
            <a:srgbClr val="FFFF00"/>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MyCollection</a:t>
            </a:r>
          </a:p>
        </p:txBody>
      </p:sp>
      <p:cxnSp>
        <p:nvCxnSpPr>
          <p:cNvPr id="543" name="Shape 543"/>
          <p:cNvCxnSpPr>
            <a:stCxn id="542" idx="0"/>
            <a:endCxn id="544" idx="3"/>
          </p:cNvCxnSpPr>
          <p:nvPr/>
        </p:nvCxnSpPr>
        <p:spPr>
          <a:xfrm flipH="1" rot="10800000">
            <a:off x="1708700" y="1562325"/>
            <a:ext cx="1468200" cy="1930200"/>
          </a:xfrm>
          <a:prstGeom prst="straightConnector1">
            <a:avLst/>
          </a:prstGeom>
          <a:noFill/>
          <a:ln cap="flat" cmpd="sng" w="38100">
            <a:solidFill>
              <a:srgbClr val="6AA84F"/>
            </a:solidFill>
            <a:prstDash val="solid"/>
            <a:round/>
            <a:headEnd len="lg" w="lg" type="none"/>
            <a:tailEnd len="lg" w="lg" type="stealth"/>
          </a:ln>
        </p:spPr>
      </p:cxnSp>
      <p:sp>
        <p:nvSpPr>
          <p:cNvPr id="544" name="Shape 544"/>
          <p:cNvSpPr/>
          <p:nvPr/>
        </p:nvSpPr>
        <p:spPr>
          <a:xfrm>
            <a:off x="2428800" y="1218100"/>
            <a:ext cx="1582199" cy="344100"/>
          </a:xfrm>
          <a:prstGeom prst="parallelogram">
            <a:avLst>
              <a:gd fmla="val 25000" name="adj"/>
            </a:avLst>
          </a:prstGeom>
          <a:solidFill>
            <a:srgbClr val="D9EAD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600"/>
              <a:t>“ex12345”</a:t>
            </a:r>
          </a:p>
        </p:txBody>
      </p:sp>
      <p:cxnSp>
        <p:nvCxnSpPr>
          <p:cNvPr id="545" name="Shape 545"/>
          <p:cNvCxnSpPr>
            <a:stCxn id="542" idx="0"/>
            <a:endCxn id="546" idx="4"/>
          </p:cNvCxnSpPr>
          <p:nvPr/>
        </p:nvCxnSpPr>
        <p:spPr>
          <a:xfrm rot="10800000">
            <a:off x="902300" y="1562325"/>
            <a:ext cx="806400" cy="1930200"/>
          </a:xfrm>
          <a:prstGeom prst="straightConnector1">
            <a:avLst/>
          </a:prstGeom>
          <a:noFill/>
          <a:ln cap="flat" cmpd="sng" w="38100">
            <a:solidFill>
              <a:srgbClr val="6AA84F"/>
            </a:solidFill>
            <a:prstDash val="solid"/>
            <a:round/>
            <a:headEnd len="lg" w="lg" type="none"/>
            <a:tailEnd len="lg" w="lg" type="stealth"/>
          </a:ln>
        </p:spPr>
      </p:cxnSp>
      <p:sp>
        <p:nvSpPr>
          <p:cNvPr id="546" name="Shape 546"/>
          <p:cNvSpPr/>
          <p:nvPr/>
        </p:nvSpPr>
        <p:spPr>
          <a:xfrm>
            <a:off x="95924" y="1218100"/>
            <a:ext cx="1612799" cy="344100"/>
          </a:xfrm>
          <a:prstGeom prst="parallelogram">
            <a:avLst>
              <a:gd fmla="val 25000" name="adj"/>
            </a:avLst>
          </a:prstGeom>
          <a:solidFill>
            <a:srgbClr val="D9EAD3"/>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600"/>
              <a:t>“Title Value”</a:t>
            </a:r>
          </a:p>
        </p:txBody>
      </p:sp>
      <p:sp>
        <p:nvSpPr>
          <p:cNvPr id="547" name="Shape 547"/>
          <p:cNvSpPr/>
          <p:nvPr/>
        </p:nvSpPr>
        <p:spPr>
          <a:xfrm>
            <a:off x="3245073" y="3492525"/>
            <a:ext cx="1179900" cy="575100"/>
          </a:xfrm>
          <a:prstGeom prst="roundRect">
            <a:avLst>
              <a:gd fmla="val 16667" name="adj"/>
            </a:avLst>
          </a:prstGeom>
          <a:solidFill>
            <a:srgbClr val="FFF2CC"/>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JaneSmith</a:t>
            </a:r>
          </a:p>
        </p:txBody>
      </p:sp>
      <p:cxnSp>
        <p:nvCxnSpPr>
          <p:cNvPr id="548" name="Shape 548"/>
          <p:cNvCxnSpPr>
            <a:stCxn id="542" idx="3"/>
            <a:endCxn id="547" idx="1"/>
          </p:cNvCxnSpPr>
          <p:nvPr/>
        </p:nvCxnSpPr>
        <p:spPr>
          <a:xfrm>
            <a:off x="2389700" y="3780075"/>
            <a:ext cx="855300" cy="0"/>
          </a:xfrm>
          <a:prstGeom prst="straightConnector1">
            <a:avLst/>
          </a:prstGeom>
          <a:noFill/>
          <a:ln cap="flat" cmpd="sng" w="28575">
            <a:solidFill>
              <a:srgbClr val="000000"/>
            </a:solidFill>
            <a:prstDash val="solid"/>
            <a:round/>
            <a:headEnd len="lg" w="lg" type="none"/>
            <a:tailEnd len="lg" w="lg" type="stealth"/>
          </a:ln>
        </p:spPr>
      </p:cxnSp>
      <p:sp>
        <p:nvSpPr>
          <p:cNvPr id="549" name="Shape 549"/>
          <p:cNvSpPr txBox="1"/>
          <p:nvPr/>
        </p:nvSpPr>
        <p:spPr>
          <a:xfrm>
            <a:off x="795950" y="2357987"/>
            <a:ext cx="1003800" cy="427500"/>
          </a:xfrm>
          <a:prstGeom prst="rect">
            <a:avLst/>
          </a:prstGeom>
          <a:solidFill>
            <a:srgbClr val="F8F8F8"/>
          </a:solidFill>
          <a:ln>
            <a:noFill/>
          </a:ln>
        </p:spPr>
        <p:txBody>
          <a:bodyPr anchorCtr="0" anchor="t" bIns="91425" lIns="91425" rIns="91425" tIns="91425">
            <a:noAutofit/>
          </a:bodyPr>
          <a:lstStyle/>
          <a:p>
            <a:pPr lvl="0" rtl="0" algn="l">
              <a:spcBef>
                <a:spcPts val="0"/>
              </a:spcBef>
              <a:buNone/>
            </a:pPr>
            <a:r>
              <a:rPr lang="en" sz="1600">
                <a:solidFill>
                  <a:srgbClr val="6AA84F"/>
                </a:solidFill>
              </a:rPr>
              <a:t>dc:title</a:t>
            </a:r>
          </a:p>
        </p:txBody>
      </p:sp>
      <p:sp>
        <p:nvSpPr>
          <p:cNvPr id="550" name="Shape 550"/>
          <p:cNvSpPr txBox="1"/>
          <p:nvPr/>
        </p:nvSpPr>
        <p:spPr>
          <a:xfrm>
            <a:off x="2030750" y="2342700"/>
            <a:ext cx="1362000" cy="458100"/>
          </a:xfrm>
          <a:prstGeom prst="rect">
            <a:avLst/>
          </a:prstGeom>
          <a:solidFill>
            <a:srgbClr val="F8F8F8"/>
          </a:solidFill>
          <a:ln>
            <a:noFill/>
          </a:ln>
        </p:spPr>
        <p:txBody>
          <a:bodyPr anchorCtr="0" anchor="t" bIns="91425" lIns="91425" rIns="91425" tIns="91425">
            <a:noAutofit/>
          </a:bodyPr>
          <a:lstStyle/>
          <a:p>
            <a:pPr lvl="0" rtl="0" algn="l">
              <a:spcBef>
                <a:spcPts val="0"/>
              </a:spcBef>
              <a:buNone/>
            </a:pPr>
            <a:r>
              <a:rPr lang="en" sz="1600">
                <a:solidFill>
                  <a:srgbClr val="6AA84F"/>
                </a:solidFill>
              </a:rPr>
              <a:t>dc:identifier</a:t>
            </a:r>
          </a:p>
        </p:txBody>
      </p:sp>
      <p:sp>
        <p:nvSpPr>
          <p:cNvPr id="551" name="Shape 551"/>
          <p:cNvSpPr txBox="1"/>
          <p:nvPr/>
        </p:nvSpPr>
        <p:spPr>
          <a:xfrm>
            <a:off x="4489000" y="1370500"/>
            <a:ext cx="4655100" cy="32574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sz="1700">
                <a:latin typeface="Inconsolata"/>
                <a:ea typeface="Inconsolata"/>
                <a:cs typeface="Inconsolata"/>
                <a:sym typeface="Inconsolata"/>
              </a:rPr>
              <a:t>@prefix: &lt;http://example.edu/&gt; .</a:t>
            </a:r>
          </a:p>
          <a:p>
            <a:pPr indent="0" lvl="0" marL="0" rtl="0">
              <a:lnSpc>
                <a:spcPct val="115000"/>
              </a:lnSpc>
              <a:spcBef>
                <a:spcPts val="0"/>
              </a:spcBef>
              <a:buNone/>
            </a:pPr>
            <a:r>
              <a:rPr lang="en" sz="1700">
                <a:latin typeface="Inconsolata"/>
                <a:ea typeface="Inconsolata"/>
                <a:cs typeface="Inconsolata"/>
                <a:sym typeface="Inconsolata"/>
              </a:rPr>
              <a:t>@prefix dc: &lt;http://purl.org/dc/terms/&gt; .</a:t>
            </a:r>
          </a:p>
          <a:p>
            <a:pPr indent="0" lvl="0" marL="0" rtl="0">
              <a:lnSpc>
                <a:spcPct val="115000"/>
              </a:lnSpc>
              <a:spcBef>
                <a:spcPts val="0"/>
              </a:spcBef>
              <a:buNone/>
            </a:pPr>
            <a:r>
              <a:rPr lang="en" sz="1700">
                <a:latin typeface="Inconsolata"/>
                <a:ea typeface="Inconsolata"/>
                <a:cs typeface="Inconsolata"/>
                <a:sym typeface="Inconsolata"/>
              </a:rPr>
              <a:t>@prefix foaf: &lt;http://xmlns.com/foaf/&gt; .</a:t>
            </a:r>
          </a:p>
          <a:p>
            <a:pPr indent="0" lvl="0" marL="0" rtl="0">
              <a:lnSpc>
                <a:spcPct val="115000"/>
              </a:lnSpc>
              <a:spcBef>
                <a:spcPts val="0"/>
              </a:spcBef>
              <a:buNone/>
            </a:pPr>
            <a:r>
              <a:rPr lang="en" sz="1700">
                <a:latin typeface="Inconsolata"/>
                <a:ea typeface="Inconsolata"/>
                <a:cs typeface="Inconsolata"/>
                <a:sym typeface="Inconsolata"/>
              </a:rPr>
              <a:t>:MyCollection a :DigitalCollection ;</a:t>
            </a:r>
          </a:p>
          <a:p>
            <a:pPr indent="0" lvl="0" marL="0" rtl="0">
              <a:lnSpc>
                <a:spcPct val="115000"/>
              </a:lnSpc>
              <a:spcBef>
                <a:spcPts val="0"/>
              </a:spcBef>
              <a:buNone/>
            </a:pPr>
            <a:r>
              <a:rPr lang="en" sz="1700">
                <a:latin typeface="Inconsolata"/>
                <a:ea typeface="Inconsolata"/>
                <a:cs typeface="Inconsolata"/>
                <a:sym typeface="Inconsolata"/>
              </a:rPr>
              <a:t>  dc:identifier “ex12345” ;</a:t>
            </a:r>
          </a:p>
          <a:p>
            <a:pPr indent="0" lvl="0" marL="0" rtl="0">
              <a:lnSpc>
                <a:spcPct val="115000"/>
              </a:lnSpc>
              <a:spcBef>
                <a:spcPts val="0"/>
              </a:spcBef>
              <a:buNone/>
            </a:pPr>
            <a:r>
              <a:rPr lang="en" sz="1700">
                <a:latin typeface="Inconsolata"/>
                <a:ea typeface="Inconsolata"/>
                <a:cs typeface="Inconsolata"/>
                <a:sym typeface="Inconsolata"/>
              </a:rPr>
              <a:t>  dc:title “Title Value” ;</a:t>
            </a:r>
          </a:p>
          <a:p>
            <a:pPr indent="0" lvl="0" marL="0" rtl="0">
              <a:lnSpc>
                <a:spcPct val="115000"/>
              </a:lnSpc>
              <a:spcBef>
                <a:spcPts val="0"/>
              </a:spcBef>
              <a:buNone/>
            </a:pPr>
            <a:r>
              <a:rPr lang="en" sz="1700">
                <a:latin typeface="Inconsolata"/>
                <a:ea typeface="Inconsolata"/>
                <a:cs typeface="Inconsolata"/>
                <a:sym typeface="Inconsolata"/>
              </a:rPr>
              <a:t>  :curator :JaneSmith .</a:t>
            </a:r>
          </a:p>
          <a:p>
            <a:pPr indent="0" lvl="0" marL="0" rtl="0">
              <a:lnSpc>
                <a:spcPct val="115000"/>
              </a:lnSpc>
              <a:spcBef>
                <a:spcPts val="0"/>
              </a:spcBef>
              <a:buNone/>
            </a:pPr>
            <a:r>
              <a:rPr lang="en" sz="1700">
                <a:latin typeface="Inconsolata"/>
                <a:ea typeface="Inconsolata"/>
                <a:cs typeface="Inconsolata"/>
                <a:sym typeface="Inconsolata"/>
              </a:rPr>
              <a:t>:JaneSmith a foaf:Agent ;</a:t>
            </a:r>
          </a:p>
          <a:p>
            <a:pPr indent="0" lvl="0" marL="0" rtl="0">
              <a:lnSpc>
                <a:spcPct val="115000"/>
              </a:lnSpc>
              <a:spcBef>
                <a:spcPts val="0"/>
              </a:spcBef>
              <a:buNone/>
            </a:pPr>
            <a:r>
              <a:rPr lang="en" sz="1700">
                <a:latin typeface="Inconsolata"/>
                <a:ea typeface="Inconsolata"/>
                <a:cs typeface="Inconsolata"/>
                <a:sym typeface="Inconsolata"/>
              </a:rPr>
              <a:t>  foaf:name “Jane Smith” ;</a:t>
            </a:r>
          </a:p>
          <a:p>
            <a:pPr indent="0" lvl="0" marL="0" rtl="0">
              <a:lnSpc>
                <a:spcPct val="115000"/>
              </a:lnSpc>
              <a:spcBef>
                <a:spcPts val="0"/>
              </a:spcBef>
              <a:buNone/>
            </a:pPr>
            <a:r>
              <a:rPr lang="en" sz="1700">
                <a:latin typeface="Inconsolata"/>
                <a:ea typeface="Inconsolata"/>
                <a:cs typeface="Inconsolata"/>
                <a:sym typeface="Inconsolata"/>
              </a:rPr>
              <a:t>  … </a:t>
            </a:r>
          </a:p>
        </p:txBody>
      </p:sp>
      <p:cxnSp>
        <p:nvCxnSpPr>
          <p:cNvPr id="552" name="Shape 552"/>
          <p:cNvCxnSpPr>
            <a:endCxn id="542" idx="1"/>
          </p:cNvCxnSpPr>
          <p:nvPr/>
        </p:nvCxnSpPr>
        <p:spPr>
          <a:xfrm>
            <a:off x="23900" y="2937375"/>
            <a:ext cx="1003800" cy="842700"/>
          </a:xfrm>
          <a:prstGeom prst="straightConnector1">
            <a:avLst/>
          </a:prstGeom>
          <a:noFill/>
          <a:ln cap="flat" cmpd="sng" w="38100">
            <a:solidFill>
              <a:schemeClr val="dk2"/>
            </a:solidFill>
            <a:prstDash val="dash"/>
            <a:round/>
            <a:headEnd len="lg" w="lg" type="none"/>
            <a:tailEnd len="lg" w="lg" type="stealth"/>
          </a:ln>
        </p:spPr>
      </p:cxnSp>
      <p:cxnSp>
        <p:nvCxnSpPr>
          <p:cNvPr id="553" name="Shape 553"/>
          <p:cNvCxnSpPr>
            <a:endCxn id="542" idx="1"/>
          </p:cNvCxnSpPr>
          <p:nvPr/>
        </p:nvCxnSpPr>
        <p:spPr>
          <a:xfrm flipH="1" rot="10800000">
            <a:off x="11900" y="3780075"/>
            <a:ext cx="1015800" cy="548100"/>
          </a:xfrm>
          <a:prstGeom prst="straightConnector1">
            <a:avLst/>
          </a:prstGeom>
          <a:noFill/>
          <a:ln cap="flat" cmpd="sng" w="38100">
            <a:solidFill>
              <a:schemeClr val="dk2"/>
            </a:solidFill>
            <a:prstDash val="dash"/>
            <a:round/>
            <a:headEnd len="lg" w="lg" type="none"/>
            <a:tailEnd len="lg" w="lg" type="stealth"/>
          </a:ln>
        </p:spPr>
      </p:cxnSp>
      <p:cxnSp>
        <p:nvCxnSpPr>
          <p:cNvPr id="554" name="Shape 554"/>
          <p:cNvCxnSpPr>
            <a:stCxn id="542" idx="2"/>
          </p:cNvCxnSpPr>
          <p:nvPr/>
        </p:nvCxnSpPr>
        <p:spPr>
          <a:xfrm>
            <a:off x="1708700" y="4067625"/>
            <a:ext cx="0" cy="1075800"/>
          </a:xfrm>
          <a:prstGeom prst="straightConnector1">
            <a:avLst/>
          </a:prstGeom>
          <a:noFill/>
          <a:ln cap="flat" cmpd="sng" w="38100">
            <a:solidFill>
              <a:schemeClr val="dk2"/>
            </a:solidFill>
            <a:prstDash val="dash"/>
            <a:round/>
            <a:headEnd len="lg" w="lg" type="none"/>
            <a:tailEnd len="lg" w="lg" type="none"/>
          </a:ln>
        </p:spPr>
      </p:cxnSp>
      <p:sp>
        <p:nvSpPr>
          <p:cNvPr id="555" name="Shape 555"/>
          <p:cNvSpPr txBox="1"/>
          <p:nvPr/>
        </p:nvSpPr>
        <p:spPr>
          <a:xfrm>
            <a:off x="2357600" y="3428825"/>
            <a:ext cx="1003800" cy="427500"/>
          </a:xfrm>
          <a:prstGeom prst="rect">
            <a:avLst/>
          </a:prstGeom>
          <a:noFill/>
          <a:ln>
            <a:noFill/>
          </a:ln>
        </p:spPr>
        <p:txBody>
          <a:bodyPr anchorCtr="0" anchor="t" bIns="91425" lIns="91425" rIns="91425" tIns="91425">
            <a:noAutofit/>
          </a:bodyPr>
          <a:lstStyle/>
          <a:p>
            <a:pPr lvl="0" rtl="0" algn="l">
              <a:spcBef>
                <a:spcPts val="0"/>
              </a:spcBef>
              <a:buNone/>
            </a:pPr>
            <a:r>
              <a:rPr lang="en" sz="1600"/>
              <a:t>curator</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559" name="Shape 559"/>
        <p:cNvGrpSpPr/>
        <p:nvPr/>
      </p:nvGrpSpPr>
      <p:grpSpPr>
        <a:xfrm>
          <a:off x="0" y="0"/>
          <a:ext cx="0" cy="0"/>
          <a:chOff x="0" y="0"/>
          <a:chExt cx="0" cy="0"/>
        </a:xfrm>
      </p:grpSpPr>
      <p:sp>
        <p:nvSpPr>
          <p:cNvPr id="560" name="Shape 560"/>
          <p:cNvSpPr txBox="1"/>
          <p:nvPr>
            <p:ph idx="1" type="body"/>
          </p:nvPr>
        </p:nvSpPr>
        <p:spPr>
          <a:xfrm>
            <a:off x="118037" y="4424725"/>
            <a:ext cx="8907900" cy="605100"/>
          </a:xfrm>
          <a:prstGeom prst="rect">
            <a:avLst/>
          </a:prstGeom>
        </p:spPr>
        <p:txBody>
          <a:bodyPr anchorCtr="0" anchor="ctr" bIns="91425" lIns="91425" rIns="91425" tIns="91425">
            <a:noAutofit/>
          </a:bodyPr>
          <a:lstStyle/>
          <a:p>
            <a:pPr lvl="0" rtl="0" algn="ctr">
              <a:spcBef>
                <a:spcPts val="0"/>
              </a:spcBef>
              <a:buNone/>
            </a:pPr>
            <a:r>
              <a:rPr i="1" lang="en" sz="1700">
                <a:solidFill>
                  <a:srgbClr val="434343"/>
                </a:solidFill>
                <a:latin typeface="Consolas"/>
                <a:ea typeface="Consolas"/>
                <a:cs typeface="Consolas"/>
                <a:sym typeface="Consolas"/>
              </a:rPr>
              <a:t>What Are We Describing?</a:t>
            </a:r>
            <a:r>
              <a:rPr lang="en" sz="1700">
                <a:solidFill>
                  <a:srgbClr val="434343"/>
                </a:solidFill>
                <a:latin typeface="Consolas"/>
                <a:ea typeface="Consolas"/>
                <a:cs typeface="Consolas"/>
                <a:sym typeface="Consolas"/>
              </a:rPr>
              <a:t> Niklas Lindström, ELAG 2015 http://goo.gl/49ZCXW</a:t>
            </a:r>
          </a:p>
        </p:txBody>
      </p:sp>
      <p:pic>
        <p:nvPicPr>
          <p:cNvPr id="561" name="Shape 561"/>
          <p:cNvPicPr preferRelativeResize="0"/>
          <p:nvPr/>
        </p:nvPicPr>
        <p:blipFill>
          <a:blip r:embed="rId3">
            <a:alphaModFix/>
          </a:blip>
          <a:stretch>
            <a:fillRect/>
          </a:stretch>
        </p:blipFill>
        <p:spPr>
          <a:xfrm>
            <a:off x="811174" y="152400"/>
            <a:ext cx="7521673" cy="4161725"/>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565" name="Shape 565"/>
        <p:cNvGrpSpPr/>
        <p:nvPr/>
      </p:nvGrpSpPr>
      <p:grpSpPr>
        <a:xfrm>
          <a:off x="0" y="0"/>
          <a:ext cx="0" cy="0"/>
          <a:chOff x="0" y="0"/>
          <a:chExt cx="0" cy="0"/>
        </a:xfrm>
      </p:grpSpPr>
      <p:sp>
        <p:nvSpPr>
          <p:cNvPr id="566" name="Shape 566"/>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sz="4200"/>
              <a:t>Expressing Data Models</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570" name="Shape 570"/>
        <p:cNvGrpSpPr/>
        <p:nvPr/>
      </p:nvGrpSpPr>
      <p:grpSpPr>
        <a:xfrm>
          <a:off x="0" y="0"/>
          <a:ext cx="0" cy="0"/>
          <a:chOff x="0" y="0"/>
          <a:chExt cx="0" cy="0"/>
        </a:xfrm>
      </p:grpSpPr>
      <p:sp>
        <p:nvSpPr>
          <p:cNvPr id="571" name="Shape 57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Quick Review of Modeling Languages</a:t>
            </a:r>
          </a:p>
        </p:txBody>
      </p:sp>
      <p:sp>
        <p:nvSpPr>
          <p:cNvPr id="572" name="Shape 57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Clr>
                <a:schemeClr val="dk1"/>
              </a:buClr>
              <a:buSzPct val="50000"/>
              <a:buFont typeface="Arial"/>
              <a:buNone/>
            </a:pPr>
            <a:r>
              <a:rPr lang="en" sz="2200">
                <a:solidFill>
                  <a:srgbClr val="434343"/>
                </a:solidFill>
              </a:rPr>
              <a:t>How models get expressed - a limited review of </a:t>
            </a:r>
            <a:r>
              <a:rPr lang="en" sz="2200" u="sng">
                <a:solidFill>
                  <a:srgbClr val="434343"/>
                </a:solidFill>
              </a:rPr>
              <a:t>some</a:t>
            </a:r>
            <a:r>
              <a:rPr lang="en" sz="2200">
                <a:solidFill>
                  <a:srgbClr val="434343"/>
                </a:solidFill>
              </a:rPr>
              <a:t> conceptual modeling languages &amp; methods:</a:t>
            </a:r>
          </a:p>
          <a:p>
            <a:pPr indent="-368300" lvl="0" marL="457200" rtl="0">
              <a:spcBef>
                <a:spcPts val="0"/>
              </a:spcBef>
              <a:buClr>
                <a:srgbClr val="434343"/>
              </a:buClr>
              <a:buSzPct val="100000"/>
            </a:pPr>
            <a:r>
              <a:rPr lang="en" sz="2200">
                <a:solidFill>
                  <a:srgbClr val="434343"/>
                </a:solidFill>
              </a:rPr>
              <a:t>UML*</a:t>
            </a:r>
          </a:p>
          <a:p>
            <a:pPr indent="-368300" lvl="0" marL="457200" rtl="0">
              <a:spcBef>
                <a:spcPts val="0"/>
              </a:spcBef>
              <a:buClr>
                <a:srgbClr val="434343"/>
              </a:buClr>
              <a:buSzPct val="100000"/>
            </a:pPr>
            <a:r>
              <a:rPr lang="en" sz="2200">
                <a:solidFill>
                  <a:srgbClr val="434343"/>
                </a:solidFill>
              </a:rPr>
              <a:t>XML*</a:t>
            </a:r>
          </a:p>
          <a:p>
            <a:pPr indent="-368300" lvl="0" marL="457200" rtl="0">
              <a:spcBef>
                <a:spcPts val="0"/>
              </a:spcBef>
              <a:buClr>
                <a:srgbClr val="434343"/>
              </a:buClr>
              <a:buSzPct val="100000"/>
            </a:pPr>
            <a:r>
              <a:rPr lang="en" sz="2200">
                <a:solidFill>
                  <a:srgbClr val="434343"/>
                </a:solidFill>
              </a:rPr>
              <a:t>Java (Ruby, Python, </a:t>
            </a:r>
            <a:r>
              <a:rPr lang="en" sz="2200">
                <a:solidFill>
                  <a:srgbClr val="434343"/>
                </a:solidFill>
              </a:rPr>
              <a:t>...</a:t>
            </a:r>
            <a:r>
              <a:rPr lang="en" sz="2200">
                <a:solidFill>
                  <a:srgbClr val="434343"/>
                </a:solidFill>
              </a:rPr>
              <a:t> Programming Language) Classes</a:t>
            </a:r>
          </a:p>
          <a:p>
            <a:pPr indent="-368300" lvl="0" marL="457200">
              <a:spcBef>
                <a:spcPts val="0"/>
              </a:spcBef>
              <a:buClr>
                <a:srgbClr val="434343"/>
              </a:buClr>
              <a:buSzPct val="100000"/>
            </a:pPr>
            <a:r>
              <a:rPr lang="en" sz="2200">
                <a:solidFill>
                  <a:srgbClr val="434343"/>
                </a:solidFill>
              </a:rPr>
              <a:t>RDF</a:t>
            </a:r>
          </a:p>
          <a:p>
            <a:pPr indent="-368300" lvl="0" marL="457200" rtl="0">
              <a:spcBef>
                <a:spcPts val="0"/>
              </a:spcBef>
              <a:buClr>
                <a:srgbClr val="434343"/>
              </a:buClr>
              <a:buSzPct val="100000"/>
            </a:pPr>
            <a:r>
              <a:rPr lang="en" sz="2200">
                <a:solidFill>
                  <a:srgbClr val="434343"/>
                </a:solidFill>
              </a:rPr>
              <a:t>Diagramming</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576" name="Shape 576"/>
        <p:cNvGrpSpPr/>
        <p:nvPr/>
      </p:nvGrpSpPr>
      <p:grpSpPr>
        <a:xfrm>
          <a:off x="0" y="0"/>
          <a:ext cx="0" cy="0"/>
          <a:chOff x="0" y="0"/>
          <a:chExt cx="0" cy="0"/>
        </a:xfrm>
      </p:grpSpPr>
      <p:sp>
        <p:nvSpPr>
          <p:cNvPr id="577" name="Shape 577"/>
          <p:cNvSpPr txBox="1"/>
          <p:nvPr>
            <p:ph type="title"/>
          </p:nvPr>
        </p:nvSpPr>
        <p:spPr>
          <a:xfrm>
            <a:off x="311700" y="445025"/>
            <a:ext cx="8520600" cy="572700"/>
          </a:xfrm>
          <a:prstGeom prst="rect">
            <a:avLst/>
          </a:prstGeom>
        </p:spPr>
        <p:txBody>
          <a:bodyPr anchorCtr="0" anchor="t" bIns="91425" lIns="91425" rIns="91425" tIns="91425">
            <a:noAutofit/>
          </a:bodyPr>
          <a:lstStyle/>
          <a:p>
            <a:pPr indent="622300" lvl="0" rtl="0" algn="l">
              <a:lnSpc>
                <a:spcPct val="115000"/>
              </a:lnSpc>
              <a:spcBef>
                <a:spcPts val="0"/>
              </a:spcBef>
              <a:buNone/>
            </a:pPr>
            <a:r>
              <a:rPr lang="en"/>
              <a:t>Universe Modeling Language (UML)</a:t>
            </a:r>
          </a:p>
        </p:txBody>
      </p:sp>
      <p:sp>
        <p:nvSpPr>
          <p:cNvPr id="578" name="Shape 578"/>
          <p:cNvSpPr txBox="1"/>
          <p:nvPr>
            <p:ph idx="1" type="body"/>
          </p:nvPr>
        </p:nvSpPr>
        <p:spPr>
          <a:xfrm>
            <a:off x="311700" y="1152475"/>
            <a:ext cx="8520600" cy="3775200"/>
          </a:xfrm>
          <a:prstGeom prst="rect">
            <a:avLst/>
          </a:prstGeom>
        </p:spPr>
        <p:txBody>
          <a:bodyPr anchorCtr="0" anchor="t" bIns="91425" lIns="91425" rIns="91425" tIns="91425">
            <a:noAutofit/>
          </a:bodyPr>
          <a:lstStyle/>
          <a:p>
            <a:pPr indent="-368300" lvl="0" marL="457200" rtl="0">
              <a:spcBef>
                <a:spcPts val="0"/>
              </a:spcBef>
              <a:spcAft>
                <a:spcPts val="0"/>
              </a:spcAft>
              <a:buClr>
                <a:srgbClr val="434343"/>
              </a:buClr>
              <a:buSzPct val="100000"/>
            </a:pPr>
            <a:r>
              <a:rPr lang="en" sz="2200">
                <a:solidFill>
                  <a:srgbClr val="434343"/>
                </a:solidFill>
              </a:rPr>
              <a:t>Standardized Modeling Language</a:t>
            </a:r>
          </a:p>
          <a:p>
            <a:pPr indent="-368300" lvl="0" marL="457200" rtl="0">
              <a:spcBef>
                <a:spcPts val="0"/>
              </a:spcBef>
              <a:spcAft>
                <a:spcPts val="0"/>
              </a:spcAft>
              <a:buClr>
                <a:srgbClr val="434343"/>
              </a:buClr>
              <a:buSzPct val="100000"/>
            </a:pPr>
            <a:r>
              <a:rPr lang="en" sz="2200">
                <a:solidFill>
                  <a:srgbClr val="434343"/>
                </a:solidFill>
              </a:rPr>
              <a:t>Complex but General Purpose</a:t>
            </a:r>
          </a:p>
          <a:p>
            <a:pPr indent="-368300" lvl="0" marL="457200" rtl="0">
              <a:spcBef>
                <a:spcPts val="0"/>
              </a:spcBef>
              <a:spcAft>
                <a:spcPts val="0"/>
              </a:spcAft>
              <a:buClr>
                <a:srgbClr val="434343"/>
              </a:buClr>
              <a:buSzPct val="100000"/>
            </a:pPr>
            <a:r>
              <a:rPr lang="en" sz="2200">
                <a:solidFill>
                  <a:srgbClr val="434343"/>
                </a:solidFill>
              </a:rPr>
              <a:t>Different Diagram Groups</a:t>
            </a:r>
          </a:p>
          <a:p>
            <a:pPr indent="-368300" lvl="0" marL="457200" rtl="0">
              <a:spcBef>
                <a:spcPts val="0"/>
              </a:spcBef>
              <a:buClr>
                <a:srgbClr val="434343"/>
              </a:buClr>
              <a:buSzPct val="100000"/>
            </a:pPr>
            <a:r>
              <a:rPr lang="en" sz="2200">
                <a:solidFill>
                  <a:srgbClr val="434343"/>
                </a:solidFill>
              </a:rPr>
              <a:t>User for Software Engineering</a:t>
            </a:r>
          </a:p>
          <a:p>
            <a:pPr indent="-368300" lvl="0" marL="457200" rtl="0">
              <a:spcBef>
                <a:spcPts val="0"/>
              </a:spcBef>
              <a:buClr>
                <a:srgbClr val="434343"/>
              </a:buClr>
              <a:buSzPct val="100000"/>
            </a:pPr>
            <a:r>
              <a:rPr lang="en" sz="2200">
                <a:solidFill>
                  <a:srgbClr val="434343"/>
                </a:solidFill>
              </a:rPr>
              <a:t>Visualizes designs of Systems from a few approaches:</a:t>
            </a:r>
          </a:p>
          <a:p>
            <a:pPr indent="-368300" lvl="1" marL="914400" rtl="0">
              <a:spcBef>
                <a:spcPts val="0"/>
              </a:spcBef>
              <a:buClr>
                <a:srgbClr val="434343"/>
              </a:buClr>
              <a:buSzPct val="100000"/>
            </a:pPr>
            <a:r>
              <a:rPr lang="en" sz="2200">
                <a:solidFill>
                  <a:srgbClr val="434343"/>
                </a:solidFill>
              </a:rPr>
              <a:t>Use Cases</a:t>
            </a:r>
          </a:p>
          <a:p>
            <a:pPr indent="-368300" lvl="1" marL="914400" rtl="0">
              <a:spcBef>
                <a:spcPts val="0"/>
              </a:spcBef>
              <a:buClr>
                <a:srgbClr val="434343"/>
              </a:buClr>
              <a:buSzPct val="100000"/>
            </a:pPr>
            <a:r>
              <a:rPr lang="en" sz="2200">
                <a:solidFill>
                  <a:srgbClr val="434343"/>
                </a:solidFill>
              </a:rPr>
              <a:t>Static or Class Diagrams</a:t>
            </a:r>
          </a:p>
          <a:p>
            <a:pPr indent="-368300" lvl="1" marL="914400" rtl="0">
              <a:spcBef>
                <a:spcPts val="0"/>
              </a:spcBef>
              <a:buClr>
                <a:srgbClr val="434343"/>
              </a:buClr>
              <a:buSzPct val="100000"/>
            </a:pPr>
            <a:r>
              <a:rPr lang="en" sz="2200">
                <a:solidFill>
                  <a:srgbClr val="434343"/>
                </a:solidFill>
              </a:rPr>
              <a:t>State changes</a:t>
            </a:r>
          </a:p>
          <a:p>
            <a:pPr indent="-368300" lvl="1" marL="914400" rtl="0">
              <a:spcBef>
                <a:spcPts val="0"/>
              </a:spcBef>
              <a:buClr>
                <a:srgbClr val="434343"/>
              </a:buClr>
              <a:buSzPct val="100000"/>
            </a:pPr>
            <a:r>
              <a:rPr lang="en" sz="2200">
                <a:solidFill>
                  <a:srgbClr val="434343"/>
                </a:solidFill>
              </a:rPr>
              <a:t>...</a:t>
            </a:r>
            <a:r>
              <a:rPr lang="en" sz="2200">
                <a:solidFill>
                  <a:srgbClr val="434343"/>
                </a:solidFill>
              </a:rPr>
              <a:t> </a:t>
            </a:r>
          </a:p>
          <a:p>
            <a:pPr lvl="0" rtl="0">
              <a:spcBef>
                <a:spcPts val="0"/>
              </a:spcBef>
              <a:buClr>
                <a:schemeClr val="dk1"/>
              </a:buClr>
              <a:buSzPct val="55000"/>
              <a:buFont typeface="Arial"/>
              <a:buNone/>
            </a:pPr>
            <a:r>
              <a:t/>
            </a:r>
            <a:endParaRPr/>
          </a:p>
          <a:p>
            <a:pPr lvl="0" rtl="0">
              <a:spcBef>
                <a:spcPts val="0"/>
              </a:spcBef>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582" name="Shape 582"/>
        <p:cNvGrpSpPr/>
        <p:nvPr/>
      </p:nvGrpSpPr>
      <p:grpSpPr>
        <a:xfrm>
          <a:off x="0" y="0"/>
          <a:ext cx="0" cy="0"/>
          <a:chOff x="0" y="0"/>
          <a:chExt cx="0" cy="0"/>
        </a:xfrm>
      </p:grpSpPr>
      <p:sp>
        <p:nvSpPr>
          <p:cNvPr id="583" name="Shape 583"/>
          <p:cNvSpPr txBox="1"/>
          <p:nvPr>
            <p:ph idx="1" type="body"/>
          </p:nvPr>
        </p:nvSpPr>
        <p:spPr>
          <a:xfrm>
            <a:off x="82125" y="4504450"/>
            <a:ext cx="2256900" cy="554700"/>
          </a:xfrm>
          <a:prstGeom prst="rect">
            <a:avLst/>
          </a:prstGeom>
        </p:spPr>
        <p:txBody>
          <a:bodyPr anchorCtr="0" anchor="ctr" bIns="91425" lIns="91425" rIns="91425" tIns="91425">
            <a:noAutofit/>
          </a:bodyPr>
          <a:lstStyle/>
          <a:p>
            <a:pPr lvl="0" rtl="0">
              <a:spcBef>
                <a:spcPts val="0"/>
              </a:spcBef>
              <a:buNone/>
            </a:pPr>
            <a:r>
              <a:rPr lang="en" sz="1400"/>
              <a:t>uml-diagrams.org/class-diagrams-overview.html</a:t>
            </a:r>
          </a:p>
        </p:txBody>
      </p:sp>
      <p:sp>
        <p:nvSpPr>
          <p:cNvPr id="584" name="Shape 584"/>
          <p:cNvSpPr txBox="1"/>
          <p:nvPr>
            <p:ph idx="1" type="body"/>
          </p:nvPr>
        </p:nvSpPr>
        <p:spPr>
          <a:xfrm>
            <a:off x="82125" y="102775"/>
            <a:ext cx="2203800" cy="3494100"/>
          </a:xfrm>
          <a:prstGeom prst="rect">
            <a:avLst/>
          </a:prstGeom>
        </p:spPr>
        <p:txBody>
          <a:bodyPr anchorCtr="0" anchor="t" bIns="91425" lIns="91425" rIns="91425" tIns="91425">
            <a:noAutofit/>
          </a:bodyPr>
          <a:lstStyle/>
          <a:p>
            <a:pPr lvl="0" rtl="0">
              <a:spcBef>
                <a:spcPts val="0"/>
              </a:spcBef>
              <a:buNone/>
            </a:pPr>
            <a:r>
              <a:rPr lang="en" sz="3000"/>
              <a:t>Unified Modeling Language (UML) Simple Class Diagram</a:t>
            </a:r>
          </a:p>
        </p:txBody>
      </p:sp>
      <p:pic>
        <p:nvPicPr>
          <p:cNvPr descr="pub" id="585" name="Shape 585"/>
          <p:cNvPicPr preferRelativeResize="0"/>
          <p:nvPr/>
        </p:nvPicPr>
        <p:blipFill>
          <a:blip r:embed="rId3">
            <a:alphaModFix/>
          </a:blip>
          <a:stretch>
            <a:fillRect/>
          </a:stretch>
        </p:blipFill>
        <p:spPr>
          <a:xfrm>
            <a:off x="2286000" y="0"/>
            <a:ext cx="6858000"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589" name="Shape 589"/>
        <p:cNvGrpSpPr/>
        <p:nvPr/>
      </p:nvGrpSpPr>
      <p:grpSpPr>
        <a:xfrm>
          <a:off x="0" y="0"/>
          <a:ext cx="0" cy="0"/>
          <a:chOff x="0" y="0"/>
          <a:chExt cx="0" cy="0"/>
        </a:xfrm>
      </p:grpSpPr>
      <p:sp>
        <p:nvSpPr>
          <p:cNvPr id="590" name="Shape 59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XML</a:t>
            </a:r>
          </a:p>
        </p:txBody>
      </p:sp>
      <p:sp>
        <p:nvSpPr>
          <p:cNvPr id="591" name="Shape 59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rtl="0">
              <a:spcBef>
                <a:spcPts val="0"/>
              </a:spcBef>
              <a:spcAft>
                <a:spcPts val="0"/>
              </a:spcAft>
              <a:buSzPct val="100000"/>
            </a:pPr>
            <a:r>
              <a:rPr lang="en" sz="2200"/>
              <a:t>Document-focused model, with tree structure containing nodes in hierarchies - elements, attributes, values</a:t>
            </a:r>
          </a:p>
          <a:p>
            <a:pPr indent="-368300" lvl="0" marL="457200" rtl="0">
              <a:spcBef>
                <a:spcPts val="0"/>
              </a:spcBef>
              <a:spcAft>
                <a:spcPts val="0"/>
              </a:spcAft>
              <a:buSzPct val="100000"/>
            </a:pPr>
            <a:r>
              <a:rPr lang="en" sz="2200"/>
              <a:t>Languages that support models in XML: </a:t>
            </a:r>
          </a:p>
          <a:p>
            <a:pPr indent="-368300" lvl="1" marL="914400" rtl="0">
              <a:spcBef>
                <a:spcPts val="0"/>
              </a:spcBef>
              <a:spcAft>
                <a:spcPts val="0"/>
              </a:spcAft>
              <a:buSzPct val="100000"/>
            </a:pPr>
            <a:r>
              <a:rPr lang="en" sz="2200"/>
              <a:t>XML Schema</a:t>
            </a:r>
          </a:p>
          <a:p>
            <a:pPr indent="-368300" lvl="1" marL="914400" rtl="0">
              <a:spcBef>
                <a:spcPts val="0"/>
              </a:spcBef>
              <a:spcAft>
                <a:spcPts val="0"/>
              </a:spcAft>
              <a:buSzPct val="100000"/>
            </a:pPr>
            <a:r>
              <a:rPr lang="en" sz="2200"/>
              <a:t>RELAX NG</a:t>
            </a:r>
          </a:p>
          <a:p>
            <a:pPr indent="-368300" lvl="1" marL="914400" rtl="0">
              <a:spcBef>
                <a:spcPts val="0"/>
              </a:spcBef>
              <a:spcAft>
                <a:spcPts val="0"/>
              </a:spcAft>
              <a:buSzPct val="100000"/>
            </a:pPr>
            <a:r>
              <a:rPr lang="en" sz="2200"/>
              <a:t>Schematron</a:t>
            </a:r>
          </a:p>
          <a:p>
            <a:pPr lvl="0" rtl="0">
              <a:spcBef>
                <a:spcPts val="0"/>
              </a:spcBef>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95" name="Shape 595"/>
        <p:cNvGrpSpPr/>
        <p:nvPr/>
      </p:nvGrpSpPr>
      <p:grpSpPr>
        <a:xfrm>
          <a:off x="0" y="0"/>
          <a:ext cx="0" cy="0"/>
          <a:chOff x="0" y="0"/>
          <a:chExt cx="0" cy="0"/>
        </a:xfrm>
      </p:grpSpPr>
      <p:sp>
        <p:nvSpPr>
          <p:cNvPr id="596" name="Shape 596"/>
          <p:cNvSpPr txBox="1"/>
          <p:nvPr>
            <p:ph idx="1" type="body"/>
          </p:nvPr>
        </p:nvSpPr>
        <p:spPr>
          <a:xfrm>
            <a:off x="6014575" y="89800"/>
            <a:ext cx="3054300" cy="3463500"/>
          </a:xfrm>
          <a:prstGeom prst="rect">
            <a:avLst/>
          </a:prstGeom>
        </p:spPr>
        <p:txBody>
          <a:bodyPr anchorCtr="0" anchor="t" bIns="91425" lIns="91425" rIns="91425" tIns="91425">
            <a:noAutofit/>
          </a:bodyPr>
          <a:lstStyle/>
          <a:p>
            <a:pPr lvl="0">
              <a:spcBef>
                <a:spcPts val="0"/>
              </a:spcBef>
              <a:buNone/>
            </a:pPr>
            <a:r>
              <a:rPr lang="en" sz="3000"/>
              <a:t>XML data model:</a:t>
            </a:r>
          </a:p>
          <a:p>
            <a:pPr lvl="0" rtl="0">
              <a:spcBef>
                <a:spcPts val="0"/>
              </a:spcBef>
              <a:buNone/>
            </a:pPr>
            <a:r>
              <a:rPr b="0" lang="en" sz="3000"/>
              <a:t>Portion of XML Schema for MODS 3.6</a:t>
            </a:r>
          </a:p>
        </p:txBody>
      </p:sp>
      <p:pic>
        <p:nvPicPr>
          <p:cNvPr id="597" name="Shape 597"/>
          <p:cNvPicPr preferRelativeResize="0"/>
          <p:nvPr/>
        </p:nvPicPr>
        <p:blipFill>
          <a:blip r:embed="rId3">
            <a:alphaModFix/>
          </a:blip>
          <a:stretch>
            <a:fillRect/>
          </a:stretch>
        </p:blipFill>
        <p:spPr>
          <a:xfrm>
            <a:off x="0" y="0"/>
            <a:ext cx="6015450" cy="5143499"/>
          </a:xfrm>
          <a:prstGeom prst="rect">
            <a:avLst/>
          </a:prstGeom>
          <a:noFill/>
          <a:ln>
            <a:noFill/>
          </a:ln>
        </p:spPr>
      </p:pic>
      <p:sp>
        <p:nvSpPr>
          <p:cNvPr id="598" name="Shape 598"/>
          <p:cNvSpPr txBox="1"/>
          <p:nvPr>
            <p:ph idx="1" type="body"/>
          </p:nvPr>
        </p:nvSpPr>
        <p:spPr>
          <a:xfrm>
            <a:off x="5026125" y="4609950"/>
            <a:ext cx="4043100" cy="423300"/>
          </a:xfrm>
          <a:prstGeom prst="rect">
            <a:avLst/>
          </a:prstGeom>
        </p:spPr>
        <p:txBody>
          <a:bodyPr anchorCtr="0" anchor="ctr" bIns="91425" lIns="91425" rIns="91425" tIns="91425">
            <a:noAutofit/>
          </a:bodyPr>
          <a:lstStyle/>
          <a:p>
            <a:pPr lvl="0" rtl="0" algn="r">
              <a:spcBef>
                <a:spcPts val="0"/>
              </a:spcBef>
              <a:buNone/>
            </a:pPr>
            <a:r>
              <a:rPr lang="en" sz="1400"/>
              <a:t>www.loc.gov/standards/mods/v3/mods-3-6.xsd</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159" name="Shape 159"/>
        <p:cNvGrpSpPr/>
        <p:nvPr/>
      </p:nvGrpSpPr>
      <p:grpSpPr>
        <a:xfrm>
          <a:off x="0" y="0"/>
          <a:ext cx="0" cy="0"/>
          <a:chOff x="0" y="0"/>
          <a:chExt cx="0" cy="0"/>
        </a:xfrm>
      </p:grpSpPr>
      <p:sp>
        <p:nvSpPr>
          <p:cNvPr id="160" name="Shape 160"/>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Project Hydra</a:t>
            </a:r>
            <a:br>
              <a:rPr lang="en"/>
            </a:br>
            <a:r>
              <a:rPr lang="en"/>
              <a:t>Code of Conduct</a:t>
            </a:r>
          </a:p>
        </p:txBody>
      </p:sp>
      <p:sp>
        <p:nvSpPr>
          <p:cNvPr id="161" name="Shape 161"/>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3"/>
              </a:rPr>
              <a:t>https://wiki.duraspace.org/x/GJsOB</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602" name="Shape 602"/>
        <p:cNvGrpSpPr/>
        <p:nvPr/>
      </p:nvGrpSpPr>
      <p:grpSpPr>
        <a:xfrm>
          <a:off x="0" y="0"/>
          <a:ext cx="0" cy="0"/>
          <a:chOff x="0" y="0"/>
          <a:chExt cx="0" cy="0"/>
        </a:xfrm>
      </p:grpSpPr>
      <p:sp>
        <p:nvSpPr>
          <p:cNvPr id="603" name="Shape 603"/>
          <p:cNvSpPr txBox="1"/>
          <p:nvPr>
            <p:ph type="title"/>
          </p:nvPr>
        </p:nvSpPr>
        <p:spPr>
          <a:xfrm>
            <a:off x="311700" y="292625"/>
            <a:ext cx="8520600" cy="572700"/>
          </a:xfrm>
          <a:prstGeom prst="rect">
            <a:avLst/>
          </a:prstGeom>
        </p:spPr>
        <p:txBody>
          <a:bodyPr anchorCtr="0" anchor="t" bIns="91425" lIns="91425" rIns="91425" tIns="91425">
            <a:noAutofit/>
          </a:bodyPr>
          <a:lstStyle/>
          <a:p>
            <a:pPr lvl="0" rtl="0">
              <a:spcBef>
                <a:spcPts val="0"/>
              </a:spcBef>
              <a:buNone/>
            </a:pPr>
            <a:r>
              <a:rPr lang="en"/>
              <a:t>Java Classes</a:t>
            </a:r>
          </a:p>
        </p:txBody>
      </p:sp>
      <p:sp>
        <p:nvSpPr>
          <p:cNvPr id="604" name="Shape 604"/>
          <p:cNvSpPr txBox="1"/>
          <p:nvPr>
            <p:ph idx="1" type="body"/>
          </p:nvPr>
        </p:nvSpPr>
        <p:spPr>
          <a:xfrm>
            <a:off x="311700" y="865325"/>
            <a:ext cx="8520600" cy="3957900"/>
          </a:xfrm>
          <a:prstGeom prst="rect">
            <a:avLst/>
          </a:prstGeom>
        </p:spPr>
        <p:txBody>
          <a:bodyPr anchorCtr="0" anchor="t" bIns="91425" lIns="91425" rIns="91425" tIns="91425">
            <a:noAutofit/>
          </a:bodyPr>
          <a:lstStyle/>
          <a:p>
            <a:pPr indent="-368300" lvl="0" marL="457200" rtl="0">
              <a:spcBef>
                <a:spcPts val="0"/>
              </a:spcBef>
              <a:spcAft>
                <a:spcPts val="0"/>
              </a:spcAft>
              <a:buClr>
                <a:srgbClr val="434343"/>
              </a:buClr>
              <a:buSzPct val="100000"/>
              <a:buChar char="●"/>
            </a:pPr>
            <a:r>
              <a:rPr lang="en" sz="2200">
                <a:solidFill>
                  <a:srgbClr val="434343"/>
                </a:solidFill>
              </a:rPr>
              <a:t>Object-Oriented Programming Language:</a:t>
            </a:r>
          </a:p>
          <a:p>
            <a:pPr indent="-228600" lvl="1" marL="914400" rtl="0">
              <a:spcBef>
                <a:spcPts val="0"/>
              </a:spcBef>
              <a:spcAft>
                <a:spcPts val="0"/>
              </a:spcAft>
              <a:buClr>
                <a:srgbClr val="434343"/>
              </a:buClr>
              <a:buChar char="○"/>
            </a:pPr>
            <a:r>
              <a:rPr lang="en">
                <a:solidFill>
                  <a:srgbClr val="434343"/>
                </a:solidFill>
              </a:rPr>
              <a:t>Objects aggregate Data, Attributes &amp; Methods </a:t>
            </a:r>
          </a:p>
          <a:p>
            <a:pPr indent="-228600" lvl="1" marL="914400" rtl="0">
              <a:spcBef>
                <a:spcPts val="0"/>
              </a:spcBef>
              <a:spcAft>
                <a:spcPts val="0"/>
              </a:spcAft>
              <a:buClr>
                <a:srgbClr val="434343"/>
              </a:buClr>
              <a:buChar char="○"/>
            </a:pPr>
            <a:r>
              <a:rPr lang="en">
                <a:solidFill>
                  <a:srgbClr val="434343"/>
                </a:solidFill>
              </a:rPr>
              <a:t>Objects communicate with each other by invoking methods</a:t>
            </a:r>
          </a:p>
          <a:p>
            <a:pPr indent="-228600" lvl="1" marL="914400" rtl="0">
              <a:spcBef>
                <a:spcPts val="0"/>
              </a:spcBef>
              <a:spcAft>
                <a:spcPts val="0"/>
              </a:spcAft>
              <a:buClr>
                <a:srgbClr val="434343"/>
              </a:buClr>
              <a:buChar char="○"/>
            </a:pPr>
            <a:r>
              <a:rPr lang="en">
                <a:solidFill>
                  <a:srgbClr val="434343"/>
                </a:solidFill>
              </a:rPr>
              <a:t>Basic Programming Unit is a Class</a:t>
            </a:r>
          </a:p>
          <a:p>
            <a:pPr indent="-228600" lvl="1" marL="914400" rtl="0">
              <a:spcBef>
                <a:spcPts val="0"/>
              </a:spcBef>
              <a:spcAft>
                <a:spcPts val="0"/>
              </a:spcAft>
              <a:buClr>
                <a:srgbClr val="434343"/>
              </a:buClr>
              <a:buChar char="○"/>
            </a:pPr>
            <a:r>
              <a:rPr lang="en">
                <a:solidFill>
                  <a:srgbClr val="434343"/>
                </a:solidFill>
              </a:rPr>
              <a:t>Object == Instance of a Class</a:t>
            </a:r>
          </a:p>
          <a:p>
            <a:pPr indent="-368300" lvl="0" marL="457200" rtl="0">
              <a:spcBef>
                <a:spcPts val="0"/>
              </a:spcBef>
              <a:spcAft>
                <a:spcPts val="0"/>
              </a:spcAft>
              <a:buClr>
                <a:srgbClr val="434343"/>
              </a:buClr>
              <a:buSzPct val="100000"/>
              <a:buChar char="●"/>
            </a:pPr>
            <a:r>
              <a:rPr lang="en" sz="2200">
                <a:solidFill>
                  <a:srgbClr val="434343"/>
                </a:solidFill>
              </a:rPr>
              <a:t>In Java, all Classes except </a:t>
            </a:r>
            <a:r>
              <a:rPr i="1" lang="en" sz="2200">
                <a:solidFill>
                  <a:srgbClr val="434343"/>
                </a:solidFill>
              </a:rPr>
              <a:t>Object </a:t>
            </a:r>
            <a:r>
              <a:rPr lang="en" sz="2200">
                <a:solidFill>
                  <a:srgbClr val="434343"/>
                </a:solidFill>
              </a:rPr>
              <a:t>inherit information defined in another Class </a:t>
            </a:r>
          </a:p>
          <a:p>
            <a:pPr indent="-228600" lvl="1" marL="914400" rtl="0">
              <a:spcBef>
                <a:spcPts val="0"/>
              </a:spcBef>
              <a:spcAft>
                <a:spcPts val="0"/>
              </a:spcAft>
              <a:buClr>
                <a:srgbClr val="434343"/>
              </a:buClr>
              <a:buChar char="○"/>
            </a:pPr>
            <a:r>
              <a:rPr lang="en">
                <a:solidFill>
                  <a:srgbClr val="434343"/>
                </a:solidFill>
              </a:rPr>
              <a:t>Java’s </a:t>
            </a:r>
            <a:r>
              <a:rPr i="1" lang="en">
                <a:solidFill>
                  <a:srgbClr val="434343"/>
                </a:solidFill>
              </a:rPr>
              <a:t>Object</a:t>
            </a:r>
            <a:r>
              <a:rPr lang="en">
                <a:solidFill>
                  <a:srgbClr val="434343"/>
                </a:solidFill>
              </a:rPr>
              <a:t> class defines Common Behaviors</a:t>
            </a:r>
          </a:p>
          <a:p>
            <a:pPr indent="-228600" lvl="1" marL="914400" rtl="0">
              <a:spcBef>
                <a:spcPts val="0"/>
              </a:spcBef>
              <a:spcAft>
                <a:spcPts val="0"/>
              </a:spcAft>
              <a:buClr>
                <a:srgbClr val="434343"/>
              </a:buClr>
              <a:buChar char="○"/>
            </a:pPr>
            <a:r>
              <a:rPr lang="en">
                <a:solidFill>
                  <a:srgbClr val="434343"/>
                </a:solidFill>
              </a:rPr>
              <a:t>Java Classes define Data Representation for Objects</a:t>
            </a:r>
          </a:p>
          <a:p>
            <a:pPr indent="-368300" lvl="0" marL="457200" rtl="0">
              <a:spcBef>
                <a:spcPts val="0"/>
              </a:spcBef>
              <a:spcAft>
                <a:spcPts val="0"/>
              </a:spcAft>
              <a:buClr>
                <a:srgbClr val="434343"/>
              </a:buClr>
              <a:buSzPct val="100000"/>
              <a:buChar char="●"/>
            </a:pPr>
            <a:r>
              <a:rPr lang="en" sz="2200">
                <a:solidFill>
                  <a:srgbClr val="434343"/>
                </a:solidFill>
              </a:rPr>
              <a:t>Class declares variables for storing values of Primitive Types &amp; references to Objects</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08" name="Shape 608"/>
        <p:cNvGrpSpPr/>
        <p:nvPr/>
      </p:nvGrpSpPr>
      <p:grpSpPr>
        <a:xfrm>
          <a:off x="0" y="0"/>
          <a:ext cx="0" cy="0"/>
          <a:chOff x="0" y="0"/>
          <a:chExt cx="0" cy="0"/>
        </a:xfrm>
      </p:grpSpPr>
      <p:sp>
        <p:nvSpPr>
          <p:cNvPr id="609" name="Shape 609"/>
          <p:cNvSpPr txBox="1"/>
          <p:nvPr>
            <p:ph idx="1" type="body"/>
          </p:nvPr>
        </p:nvSpPr>
        <p:spPr>
          <a:xfrm>
            <a:off x="82125" y="4631275"/>
            <a:ext cx="3417900" cy="427800"/>
          </a:xfrm>
          <a:prstGeom prst="rect">
            <a:avLst/>
          </a:prstGeom>
        </p:spPr>
        <p:txBody>
          <a:bodyPr anchorCtr="0" anchor="ctr" bIns="91425" lIns="91425" rIns="91425" tIns="91425">
            <a:noAutofit/>
          </a:bodyPr>
          <a:lstStyle/>
          <a:p>
            <a:pPr lvl="0" rtl="0">
              <a:spcBef>
                <a:spcPts val="0"/>
              </a:spcBef>
              <a:buNone/>
            </a:pPr>
            <a:r>
              <a:rPr lang="en" sz="1400">
                <a:solidFill>
                  <a:srgbClr val="434343"/>
                </a:solidFill>
              </a:rPr>
              <a:t>https://github.com/fcrepo4/fcrepo4/</a:t>
            </a:r>
          </a:p>
        </p:txBody>
      </p:sp>
      <p:sp>
        <p:nvSpPr>
          <p:cNvPr id="610" name="Shape 610"/>
          <p:cNvSpPr txBox="1"/>
          <p:nvPr>
            <p:ph idx="1" type="body"/>
          </p:nvPr>
        </p:nvSpPr>
        <p:spPr>
          <a:xfrm>
            <a:off x="82125" y="102775"/>
            <a:ext cx="2203800" cy="3494100"/>
          </a:xfrm>
          <a:prstGeom prst="rect">
            <a:avLst/>
          </a:prstGeom>
        </p:spPr>
        <p:txBody>
          <a:bodyPr anchorCtr="0" anchor="t" bIns="91425" lIns="91425" rIns="91425" tIns="91425">
            <a:noAutofit/>
          </a:bodyPr>
          <a:lstStyle/>
          <a:p>
            <a:pPr lvl="0" rtl="0">
              <a:spcBef>
                <a:spcPts val="0"/>
              </a:spcBef>
              <a:buNone/>
            </a:pPr>
            <a:r>
              <a:rPr lang="en" sz="3000"/>
              <a:t>Data Models Captured in Java Classes</a:t>
            </a:r>
          </a:p>
        </p:txBody>
      </p:sp>
      <p:grpSp>
        <p:nvGrpSpPr>
          <p:cNvPr id="611" name="Shape 611"/>
          <p:cNvGrpSpPr/>
          <p:nvPr/>
        </p:nvGrpSpPr>
        <p:grpSpPr>
          <a:xfrm>
            <a:off x="1791834" y="205069"/>
            <a:ext cx="7047026" cy="4372855"/>
            <a:chOff x="2096725" y="128875"/>
            <a:chExt cx="5746575" cy="3565893"/>
          </a:xfrm>
        </p:grpSpPr>
        <p:pic>
          <p:nvPicPr>
            <p:cNvPr id="612" name="Shape 612"/>
            <p:cNvPicPr preferRelativeResize="0"/>
            <p:nvPr/>
          </p:nvPicPr>
          <p:blipFill rotWithShape="1">
            <a:blip r:embed="rId3">
              <a:alphaModFix/>
            </a:blip>
            <a:srcRect b="49962" l="0" r="18453" t="0"/>
            <a:stretch/>
          </p:blipFill>
          <p:spPr>
            <a:xfrm>
              <a:off x="2096725" y="128875"/>
              <a:ext cx="5746575" cy="1098299"/>
            </a:xfrm>
            <a:prstGeom prst="rect">
              <a:avLst/>
            </a:prstGeom>
            <a:noFill/>
            <a:ln>
              <a:noFill/>
            </a:ln>
          </p:spPr>
        </p:pic>
        <p:pic>
          <p:nvPicPr>
            <p:cNvPr id="613" name="Shape 613"/>
            <p:cNvPicPr preferRelativeResize="0"/>
            <p:nvPr/>
          </p:nvPicPr>
          <p:blipFill rotWithShape="1">
            <a:blip r:embed="rId4">
              <a:alphaModFix/>
            </a:blip>
            <a:srcRect b="-2933" l="0" r="18758" t="0"/>
            <a:stretch/>
          </p:blipFill>
          <p:spPr>
            <a:xfrm>
              <a:off x="2118082" y="1150978"/>
              <a:ext cx="5725209" cy="2543790"/>
            </a:xfrm>
            <a:prstGeom prst="rect">
              <a:avLst/>
            </a:prstGeom>
            <a:noFill/>
            <a:ln>
              <a:noFill/>
            </a:ln>
          </p:spPr>
        </p:pic>
      </p:grpSp>
      <p:sp>
        <p:nvSpPr>
          <p:cNvPr id="614" name="Shape 614"/>
          <p:cNvSpPr txBox="1"/>
          <p:nvPr/>
        </p:nvSpPr>
        <p:spPr>
          <a:xfrm>
            <a:off x="2059534" y="1195169"/>
            <a:ext cx="6093300" cy="427800"/>
          </a:xfrm>
          <a:prstGeom prst="rect">
            <a:avLst/>
          </a:prstGeom>
          <a:noFill/>
          <a:ln>
            <a:noFill/>
          </a:ln>
        </p:spPr>
        <p:txBody>
          <a:bodyPr anchorCtr="0" anchor="t" bIns="91425" lIns="91425" rIns="91425" tIns="91425">
            <a:noAutofit/>
          </a:bodyPr>
          <a:lstStyle/>
          <a:p>
            <a:pPr lvl="0">
              <a:spcBef>
                <a:spcPts val="0"/>
              </a:spcBef>
              <a:buNone/>
            </a:pPr>
            <a:r>
              <a:rPr lang="en"/>
              <a:t>[ SKIPPED / PARAPHRASED CONTENT HERE ]</a:t>
            </a:r>
          </a:p>
        </p:txBody>
      </p:sp>
      <p:sp>
        <p:nvSpPr>
          <p:cNvPr id="615" name="Shape 615"/>
          <p:cNvSpPr txBox="1"/>
          <p:nvPr/>
        </p:nvSpPr>
        <p:spPr>
          <a:xfrm>
            <a:off x="2111370" y="4203475"/>
            <a:ext cx="855300" cy="427800"/>
          </a:xfrm>
          <a:prstGeom prst="rect">
            <a:avLst/>
          </a:prstGeom>
          <a:noFill/>
          <a:ln>
            <a:noFill/>
          </a:ln>
        </p:spPr>
        <p:txBody>
          <a:bodyPr anchorCtr="0" anchor="t" bIns="91425" lIns="91425" rIns="91425" tIns="91425">
            <a:noAutofit/>
          </a:bodyPr>
          <a:lstStyle/>
          <a:p>
            <a:pPr lvl="0" rtl="0">
              <a:spcBef>
                <a:spcPts val="0"/>
              </a:spcBef>
              <a:buNone/>
            </a:pPr>
            <a:r>
              <a:rPr lang="en"/>
              <a:t>[ … ]</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19" name="Shape 619"/>
        <p:cNvGrpSpPr/>
        <p:nvPr/>
      </p:nvGrpSpPr>
      <p:grpSpPr>
        <a:xfrm>
          <a:off x="0" y="0"/>
          <a:ext cx="0" cy="0"/>
          <a:chOff x="0" y="0"/>
          <a:chExt cx="0" cy="0"/>
        </a:xfrm>
      </p:grpSpPr>
      <p:sp>
        <p:nvSpPr>
          <p:cNvPr id="620" name="Shape 620"/>
          <p:cNvSpPr txBox="1"/>
          <p:nvPr>
            <p:ph idx="1" type="body"/>
          </p:nvPr>
        </p:nvSpPr>
        <p:spPr>
          <a:xfrm>
            <a:off x="-75" y="26575"/>
            <a:ext cx="9144000" cy="793500"/>
          </a:xfrm>
          <a:prstGeom prst="rect">
            <a:avLst/>
          </a:prstGeom>
        </p:spPr>
        <p:txBody>
          <a:bodyPr anchorCtr="0" anchor="t" bIns="91425" lIns="91425" rIns="91425" tIns="91425">
            <a:noAutofit/>
          </a:bodyPr>
          <a:lstStyle/>
          <a:p>
            <a:pPr lvl="0" rtl="0">
              <a:spcBef>
                <a:spcPts val="0"/>
              </a:spcBef>
              <a:buNone/>
            </a:pPr>
            <a:r>
              <a:rPr lang="en" sz="3000"/>
              <a:t>Data Models with Ruby Class Using ActiveTriples</a:t>
            </a:r>
          </a:p>
        </p:txBody>
      </p:sp>
      <p:pic>
        <p:nvPicPr>
          <p:cNvPr id="621" name="Shape 621"/>
          <p:cNvPicPr preferRelativeResize="0"/>
          <p:nvPr/>
        </p:nvPicPr>
        <p:blipFill rotWithShape="1">
          <a:blip r:embed="rId3">
            <a:alphaModFix/>
          </a:blip>
          <a:srcRect b="1009" l="0" r="3044" t="0"/>
          <a:stretch/>
        </p:blipFill>
        <p:spPr>
          <a:xfrm>
            <a:off x="1031175" y="726575"/>
            <a:ext cx="7081649" cy="4288874"/>
          </a:xfrm>
          <a:prstGeom prst="rect">
            <a:avLst/>
          </a:prstGeom>
          <a:noFill/>
          <a:ln>
            <a:noFill/>
          </a:ln>
        </p:spPr>
      </p:pic>
      <p:sp>
        <p:nvSpPr>
          <p:cNvPr id="622" name="Shape 622"/>
          <p:cNvSpPr txBox="1"/>
          <p:nvPr>
            <p:ph idx="1" type="body"/>
          </p:nvPr>
        </p:nvSpPr>
        <p:spPr>
          <a:xfrm>
            <a:off x="3297400" y="4770000"/>
            <a:ext cx="5783400" cy="373500"/>
          </a:xfrm>
          <a:prstGeom prst="rect">
            <a:avLst/>
          </a:prstGeom>
        </p:spPr>
        <p:txBody>
          <a:bodyPr anchorCtr="0" anchor="ctr" bIns="91425" lIns="91425" rIns="91425" tIns="91425">
            <a:noAutofit/>
          </a:bodyPr>
          <a:lstStyle/>
          <a:p>
            <a:pPr lvl="0" rtl="0">
              <a:spcBef>
                <a:spcPts val="0"/>
              </a:spcBef>
              <a:buNone/>
            </a:pPr>
            <a:r>
              <a:rPr lang="en" sz="1200">
                <a:solidFill>
                  <a:srgbClr val="434343"/>
                </a:solidFill>
              </a:rPr>
              <a:t>https://github.com/dpla/dpla_map/blob/map-4.0/lib/dpla/map/aggregation.rb</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26" name="Shape 626"/>
        <p:cNvGrpSpPr/>
        <p:nvPr/>
      </p:nvGrpSpPr>
      <p:grpSpPr>
        <a:xfrm>
          <a:off x="0" y="0"/>
          <a:ext cx="0" cy="0"/>
          <a:chOff x="0" y="0"/>
          <a:chExt cx="0" cy="0"/>
        </a:xfrm>
      </p:grpSpPr>
      <p:sp>
        <p:nvSpPr>
          <p:cNvPr id="627" name="Shape 62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RDF, RDFS, OWL, RDF/XML - here, FOAF</a:t>
            </a:r>
          </a:p>
        </p:txBody>
      </p:sp>
      <p:pic>
        <p:nvPicPr>
          <p:cNvPr id="628" name="Shape 628"/>
          <p:cNvPicPr preferRelativeResize="0"/>
          <p:nvPr/>
        </p:nvPicPr>
        <p:blipFill rotWithShape="1">
          <a:blip r:embed="rId3">
            <a:alphaModFix/>
          </a:blip>
          <a:srcRect b="1797" l="0" r="5562" t="0"/>
          <a:stretch/>
        </p:blipFill>
        <p:spPr>
          <a:xfrm>
            <a:off x="270710" y="1085950"/>
            <a:ext cx="8635675" cy="3321250"/>
          </a:xfrm>
          <a:prstGeom prst="rect">
            <a:avLst/>
          </a:prstGeom>
          <a:noFill/>
          <a:ln>
            <a:noFill/>
          </a:ln>
        </p:spPr>
      </p:pic>
      <p:sp>
        <p:nvSpPr>
          <p:cNvPr id="629" name="Shape 629"/>
          <p:cNvSpPr txBox="1"/>
          <p:nvPr>
            <p:ph idx="1" type="body"/>
          </p:nvPr>
        </p:nvSpPr>
        <p:spPr>
          <a:xfrm>
            <a:off x="6338675" y="4770000"/>
            <a:ext cx="2742300" cy="373500"/>
          </a:xfrm>
          <a:prstGeom prst="rect">
            <a:avLst/>
          </a:prstGeom>
        </p:spPr>
        <p:txBody>
          <a:bodyPr anchorCtr="0" anchor="t" bIns="91425" lIns="91425" rIns="91425" tIns="91425">
            <a:noAutofit/>
          </a:bodyPr>
          <a:lstStyle/>
          <a:p>
            <a:pPr lvl="0" rtl="0">
              <a:spcBef>
                <a:spcPts val="0"/>
              </a:spcBef>
              <a:buNone/>
            </a:pPr>
            <a:r>
              <a:rPr lang="en" sz="1400">
                <a:solidFill>
                  <a:srgbClr val="434343"/>
                </a:solidFill>
              </a:rPr>
              <a:t>http://xmlns.com/foaf/spec/</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3F3F3"/>
        </a:solidFill>
      </p:bgPr>
    </p:bg>
    <p:spTree>
      <p:nvGrpSpPr>
        <p:cNvPr id="633" name="Shape 633"/>
        <p:cNvGrpSpPr/>
        <p:nvPr/>
      </p:nvGrpSpPr>
      <p:grpSpPr>
        <a:xfrm>
          <a:off x="0" y="0"/>
          <a:ext cx="0" cy="0"/>
          <a:chOff x="0" y="0"/>
          <a:chExt cx="0" cy="0"/>
        </a:xfrm>
      </p:grpSpPr>
      <p:sp>
        <p:nvSpPr>
          <p:cNvPr id="634" name="Shape 634"/>
          <p:cNvSpPr txBox="1"/>
          <p:nvPr>
            <p:ph idx="1" type="body"/>
          </p:nvPr>
        </p:nvSpPr>
        <p:spPr>
          <a:xfrm>
            <a:off x="82125" y="4504450"/>
            <a:ext cx="2203800" cy="554700"/>
          </a:xfrm>
          <a:prstGeom prst="rect">
            <a:avLst/>
          </a:prstGeom>
        </p:spPr>
        <p:txBody>
          <a:bodyPr anchorCtr="0" anchor="ctr" bIns="91425" lIns="91425" rIns="91425" tIns="91425">
            <a:noAutofit/>
          </a:bodyPr>
          <a:lstStyle/>
          <a:p>
            <a:pPr lvl="0">
              <a:spcBef>
                <a:spcPts val="0"/>
              </a:spcBef>
              <a:buNone/>
            </a:pPr>
            <a:r>
              <a:rPr lang="en" sz="1400"/>
              <a:t>essepuntato.it/graffoo</a:t>
            </a:r>
          </a:p>
        </p:txBody>
      </p:sp>
      <p:pic>
        <p:nvPicPr>
          <p:cNvPr descr="pub" id="635" name="Shape 635"/>
          <p:cNvPicPr preferRelativeResize="0"/>
          <p:nvPr/>
        </p:nvPicPr>
        <p:blipFill>
          <a:blip r:embed="rId3">
            <a:alphaModFix/>
          </a:blip>
          <a:stretch>
            <a:fillRect/>
          </a:stretch>
        </p:blipFill>
        <p:spPr>
          <a:xfrm>
            <a:off x="2286000" y="0"/>
            <a:ext cx="6858000" cy="5143500"/>
          </a:xfrm>
          <a:prstGeom prst="rect">
            <a:avLst/>
          </a:prstGeom>
          <a:noFill/>
          <a:ln>
            <a:noFill/>
          </a:ln>
        </p:spPr>
      </p:pic>
      <p:sp>
        <p:nvSpPr>
          <p:cNvPr id="636" name="Shape 636"/>
          <p:cNvSpPr txBox="1"/>
          <p:nvPr>
            <p:ph idx="1" type="body"/>
          </p:nvPr>
        </p:nvSpPr>
        <p:spPr>
          <a:xfrm>
            <a:off x="82125" y="102775"/>
            <a:ext cx="2203800" cy="3410100"/>
          </a:xfrm>
          <a:prstGeom prst="rect">
            <a:avLst/>
          </a:prstGeom>
        </p:spPr>
        <p:txBody>
          <a:bodyPr anchorCtr="0" anchor="t" bIns="91425" lIns="91425" rIns="91425" tIns="91425">
            <a:noAutofit/>
          </a:bodyPr>
          <a:lstStyle/>
          <a:p>
            <a:pPr lvl="0" rtl="0">
              <a:spcBef>
                <a:spcPts val="0"/>
              </a:spcBef>
              <a:buNone/>
            </a:pPr>
            <a:r>
              <a:rPr lang="en" sz="3200"/>
              <a:t>RDF Diagram (Mostly) Using Graffoo</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640" name="Shape 640"/>
        <p:cNvGrpSpPr/>
        <p:nvPr/>
      </p:nvGrpSpPr>
      <p:grpSpPr>
        <a:xfrm>
          <a:off x="0" y="0"/>
          <a:ext cx="0" cy="0"/>
          <a:chOff x="0" y="0"/>
          <a:chExt cx="0" cy="0"/>
        </a:xfrm>
      </p:grpSpPr>
      <p:sp>
        <p:nvSpPr>
          <p:cNvPr id="641" name="Shape 641"/>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sz="4200"/>
              <a:t>Data Models Breakouts</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645" name="Shape 645"/>
        <p:cNvGrpSpPr/>
        <p:nvPr/>
      </p:nvGrpSpPr>
      <p:grpSpPr>
        <a:xfrm>
          <a:off x="0" y="0"/>
          <a:ext cx="0" cy="0"/>
          <a:chOff x="0" y="0"/>
          <a:chExt cx="0" cy="0"/>
        </a:xfrm>
      </p:grpSpPr>
      <p:sp>
        <p:nvSpPr>
          <p:cNvPr id="646" name="Shape 64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3 Data Models Breakout Groups Options</a:t>
            </a:r>
          </a:p>
        </p:txBody>
      </p:sp>
      <p:sp>
        <p:nvSpPr>
          <p:cNvPr id="647" name="Shape 647"/>
          <p:cNvSpPr txBox="1"/>
          <p:nvPr>
            <p:ph idx="1" type="body"/>
          </p:nvPr>
        </p:nvSpPr>
        <p:spPr>
          <a:xfrm>
            <a:off x="311700" y="1474700"/>
            <a:ext cx="8520600" cy="3094200"/>
          </a:xfrm>
          <a:prstGeom prst="rect">
            <a:avLst/>
          </a:prstGeom>
        </p:spPr>
        <p:txBody>
          <a:bodyPr anchorCtr="0" anchor="t" bIns="91425" lIns="91425" rIns="91425" tIns="91425">
            <a:noAutofit/>
          </a:bodyPr>
          <a:lstStyle/>
          <a:p>
            <a:pPr indent="-381000" lvl="0" marL="457200" marR="0" rtl="0" algn="l">
              <a:lnSpc>
                <a:spcPct val="115000"/>
              </a:lnSpc>
              <a:spcBef>
                <a:spcPts val="0"/>
              </a:spcBef>
              <a:spcAft>
                <a:spcPts val="1600"/>
              </a:spcAft>
              <a:buSzPct val="100000"/>
              <a:buAutoNum type="arabicPeriod"/>
            </a:pPr>
            <a:r>
              <a:rPr lang="en" sz="2400"/>
              <a:t>Portland Common Data Model (PCDM)</a:t>
            </a:r>
          </a:p>
          <a:p>
            <a:pPr indent="-381000" lvl="0" marL="457200" marR="0" rtl="0" algn="l">
              <a:lnSpc>
                <a:spcPct val="115000"/>
              </a:lnSpc>
              <a:spcBef>
                <a:spcPts val="0"/>
              </a:spcBef>
              <a:spcAft>
                <a:spcPts val="1600"/>
              </a:spcAft>
              <a:buSzPct val="100000"/>
              <a:buAutoNum type="arabicPeriod"/>
            </a:pPr>
            <a:r>
              <a:rPr lang="en" sz="2400"/>
              <a:t>Europeana Data Model (EDM) / Digital Public Library of America (DPLA)</a:t>
            </a:r>
          </a:p>
          <a:p>
            <a:pPr indent="-381000" lvl="0" marL="457200" marR="0" rtl="0" algn="l">
              <a:lnSpc>
                <a:spcPct val="115000"/>
              </a:lnSpc>
              <a:spcBef>
                <a:spcPts val="0"/>
              </a:spcBef>
              <a:spcAft>
                <a:spcPts val="1600"/>
              </a:spcAft>
              <a:buSzPct val="100000"/>
              <a:buAutoNum type="arabicPeriod"/>
            </a:pPr>
            <a:r>
              <a:rPr lang="en" sz="2400"/>
              <a:t>International Image Interoperability Framework (IIIF)</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651" name="Shape 651"/>
        <p:cNvGrpSpPr/>
        <p:nvPr/>
      </p:nvGrpSpPr>
      <p:grpSpPr>
        <a:xfrm>
          <a:off x="0" y="0"/>
          <a:ext cx="0" cy="0"/>
          <a:chOff x="0" y="0"/>
          <a:chExt cx="0" cy="0"/>
        </a:xfrm>
      </p:grpSpPr>
      <p:sp>
        <p:nvSpPr>
          <p:cNvPr id="652" name="Shape 65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Portland Common Data Model (PCDM)</a:t>
            </a:r>
          </a:p>
        </p:txBody>
      </p:sp>
      <p:sp>
        <p:nvSpPr>
          <p:cNvPr id="653" name="Shape 653"/>
          <p:cNvSpPr txBox="1"/>
          <p:nvPr>
            <p:ph idx="1" type="body"/>
          </p:nvPr>
        </p:nvSpPr>
        <p:spPr>
          <a:xfrm>
            <a:off x="311700" y="1152475"/>
            <a:ext cx="8520600" cy="3594600"/>
          </a:xfrm>
          <a:prstGeom prst="rect">
            <a:avLst/>
          </a:prstGeom>
        </p:spPr>
        <p:txBody>
          <a:bodyPr anchorCtr="0" anchor="t" bIns="91425" lIns="91425" rIns="91425" tIns="91425">
            <a:noAutofit/>
          </a:bodyPr>
          <a:lstStyle/>
          <a:p>
            <a:pPr indent="-368300" lvl="0" marL="457200" rtl="0">
              <a:spcBef>
                <a:spcPts val="0"/>
              </a:spcBef>
              <a:spcAft>
                <a:spcPts val="0"/>
              </a:spcAft>
              <a:buSzPct val="100000"/>
            </a:pPr>
            <a:r>
              <a:rPr lang="en" sz="2200"/>
              <a:t>Started Officially in 2015</a:t>
            </a:r>
          </a:p>
          <a:p>
            <a:pPr indent="-368300" lvl="0" marL="457200" rtl="0">
              <a:spcBef>
                <a:spcPts val="0"/>
              </a:spcBef>
              <a:spcAft>
                <a:spcPts val="0"/>
              </a:spcAft>
              <a:buSzPct val="100000"/>
            </a:pPr>
            <a:r>
              <a:rPr lang="en" sz="2200"/>
              <a:t>Community Effort for Interoperable Modeling of Digital Repository Objects</a:t>
            </a:r>
          </a:p>
          <a:p>
            <a:pPr indent="-368300" lvl="0" marL="457200" rtl="0">
              <a:spcBef>
                <a:spcPts val="0"/>
              </a:spcBef>
              <a:spcAft>
                <a:spcPts val="0"/>
              </a:spcAft>
              <a:buSzPct val="100000"/>
            </a:pPr>
            <a:r>
              <a:rPr lang="en" sz="2200"/>
              <a:t>PCDM extends Object Reuse &amp; Exchange (ORE) Data Model</a:t>
            </a:r>
          </a:p>
          <a:p>
            <a:pPr indent="-368300" lvl="0" marL="457200" rtl="0">
              <a:spcBef>
                <a:spcPts val="0"/>
              </a:spcBef>
              <a:spcAft>
                <a:spcPts val="0"/>
              </a:spcAft>
              <a:buSzPct val="100000"/>
            </a:pPr>
            <a:r>
              <a:rPr lang="en" sz="2200"/>
              <a:t>Interacts with Other Specifications (like LDP), Platforms (like Fedora 4), but Modeled </a:t>
            </a:r>
            <a:r>
              <a:rPr lang="en" sz="2200"/>
              <a:t>to be </a:t>
            </a:r>
            <a:r>
              <a:rPr lang="en" sz="2200"/>
              <a:t>Neutral</a:t>
            </a:r>
          </a:p>
          <a:p>
            <a:pPr indent="-368300" lvl="0" marL="457200" rtl="0">
              <a:spcBef>
                <a:spcPts val="0"/>
              </a:spcBef>
              <a:spcAft>
                <a:spcPts val="0"/>
              </a:spcAft>
              <a:buSzPct val="100000"/>
            </a:pPr>
            <a:r>
              <a:rPr lang="en" sz="2200"/>
              <a:t>Hydra works with PCDM Data from Datastore (Fedora 4) by Translating into Ruby Objects leveraging ActiveFedora</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657" name="Shape 657"/>
        <p:cNvGrpSpPr/>
        <p:nvPr/>
      </p:nvGrpSpPr>
      <p:grpSpPr>
        <a:xfrm>
          <a:off x="0" y="0"/>
          <a:ext cx="0" cy="0"/>
          <a:chOff x="0" y="0"/>
          <a:chExt cx="0" cy="0"/>
        </a:xfrm>
      </p:grpSpPr>
      <p:sp>
        <p:nvSpPr>
          <p:cNvPr id="658" name="Shape 658"/>
          <p:cNvSpPr txBox="1"/>
          <p:nvPr>
            <p:ph idx="1" type="body"/>
          </p:nvPr>
        </p:nvSpPr>
        <p:spPr>
          <a:xfrm>
            <a:off x="82125" y="4734000"/>
            <a:ext cx="3013799" cy="325200"/>
          </a:xfrm>
          <a:prstGeom prst="rect">
            <a:avLst/>
          </a:prstGeom>
        </p:spPr>
        <p:txBody>
          <a:bodyPr anchorCtr="0" anchor="ctr" bIns="91425" lIns="91425" rIns="91425" tIns="91425">
            <a:noAutofit/>
          </a:bodyPr>
          <a:lstStyle/>
          <a:p>
            <a:pPr indent="0" lvl="0" marL="0" rtl="0">
              <a:lnSpc>
                <a:spcPct val="115000"/>
              </a:lnSpc>
              <a:spcBef>
                <a:spcPts val="0"/>
              </a:spcBef>
              <a:buNone/>
            </a:pPr>
            <a:r>
              <a:rPr lang="en" sz="1400"/>
              <a:t>github.com/duraspace/pcdm/wiki</a:t>
            </a:r>
          </a:p>
        </p:txBody>
      </p:sp>
      <p:sp>
        <p:nvSpPr>
          <p:cNvPr id="659" name="Shape 659"/>
          <p:cNvSpPr txBox="1"/>
          <p:nvPr>
            <p:ph idx="1" type="body"/>
          </p:nvPr>
        </p:nvSpPr>
        <p:spPr>
          <a:xfrm>
            <a:off x="82125" y="102775"/>
            <a:ext cx="3071100" cy="2190600"/>
          </a:xfrm>
          <a:prstGeom prst="rect">
            <a:avLst/>
          </a:prstGeom>
        </p:spPr>
        <p:txBody>
          <a:bodyPr anchorCtr="0" anchor="t" bIns="91425" lIns="91425" rIns="91425" tIns="91425">
            <a:noAutofit/>
          </a:bodyPr>
          <a:lstStyle/>
          <a:p>
            <a:pPr lvl="0" rtl="0">
              <a:spcBef>
                <a:spcPts val="0"/>
              </a:spcBef>
              <a:buNone/>
            </a:pPr>
            <a:r>
              <a:rPr lang="en" sz="3200"/>
              <a:t>PCDM “Core”</a:t>
            </a:r>
          </a:p>
        </p:txBody>
      </p:sp>
      <p:pic>
        <p:nvPicPr>
          <p:cNvPr id="660" name="Shape 660"/>
          <p:cNvPicPr preferRelativeResize="0"/>
          <p:nvPr/>
        </p:nvPicPr>
        <p:blipFill>
          <a:blip r:embed="rId3">
            <a:alphaModFix/>
          </a:blip>
          <a:stretch>
            <a:fillRect/>
          </a:stretch>
        </p:blipFill>
        <p:spPr>
          <a:xfrm>
            <a:off x="860699" y="694725"/>
            <a:ext cx="8283299" cy="39710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664" name="Shape 664"/>
        <p:cNvGrpSpPr/>
        <p:nvPr/>
      </p:nvGrpSpPr>
      <p:grpSpPr>
        <a:xfrm>
          <a:off x="0" y="0"/>
          <a:ext cx="0" cy="0"/>
          <a:chOff x="0" y="0"/>
          <a:chExt cx="0" cy="0"/>
        </a:xfrm>
      </p:grpSpPr>
      <p:sp>
        <p:nvSpPr>
          <p:cNvPr id="665" name="Shape 665"/>
          <p:cNvSpPr txBox="1"/>
          <p:nvPr>
            <p:ph type="title"/>
          </p:nvPr>
        </p:nvSpPr>
        <p:spPr>
          <a:xfrm>
            <a:off x="311700" y="445025"/>
            <a:ext cx="8520600" cy="1024500"/>
          </a:xfrm>
          <a:prstGeom prst="rect">
            <a:avLst/>
          </a:prstGeom>
        </p:spPr>
        <p:txBody>
          <a:bodyPr anchorCtr="0" anchor="t" bIns="91425" lIns="91425" rIns="91425" tIns="91425">
            <a:noAutofit/>
          </a:bodyPr>
          <a:lstStyle/>
          <a:p>
            <a:pPr lvl="0" rtl="0">
              <a:spcBef>
                <a:spcPts val="0"/>
              </a:spcBef>
              <a:buNone/>
            </a:pPr>
            <a:r>
              <a:rPr lang="en"/>
              <a:t>Europeana Data Model (EDM) / </a:t>
            </a:r>
            <a:br>
              <a:rPr lang="en"/>
            </a:br>
            <a:r>
              <a:rPr lang="en"/>
              <a:t>Digital Public Library of America (DPLA) MAP</a:t>
            </a:r>
          </a:p>
        </p:txBody>
      </p:sp>
      <p:sp>
        <p:nvSpPr>
          <p:cNvPr id="666" name="Shape 666"/>
          <p:cNvSpPr txBox="1"/>
          <p:nvPr>
            <p:ph idx="1" type="body"/>
          </p:nvPr>
        </p:nvSpPr>
        <p:spPr>
          <a:xfrm>
            <a:off x="311700" y="1634250"/>
            <a:ext cx="8520600" cy="2934900"/>
          </a:xfrm>
          <a:prstGeom prst="rect">
            <a:avLst/>
          </a:prstGeom>
        </p:spPr>
        <p:txBody>
          <a:bodyPr anchorCtr="0" anchor="t" bIns="91425" lIns="91425" rIns="91425" tIns="91425">
            <a:noAutofit/>
          </a:bodyPr>
          <a:lstStyle/>
          <a:p>
            <a:pPr indent="-368300" lvl="0" marL="457200" rtl="0">
              <a:spcBef>
                <a:spcPts val="0"/>
              </a:spcBef>
              <a:spcAft>
                <a:spcPts val="0"/>
              </a:spcAft>
              <a:buSzPct val="100000"/>
            </a:pPr>
            <a:r>
              <a:rPr lang="en" sz="2200"/>
              <a:t>RDF-based, Descriptive Models</a:t>
            </a:r>
          </a:p>
          <a:p>
            <a:pPr indent="-368300" lvl="0" marL="457200" rtl="0">
              <a:spcBef>
                <a:spcPts val="0"/>
              </a:spcBef>
              <a:spcAft>
                <a:spcPts val="0"/>
              </a:spcAft>
              <a:buSzPct val="100000"/>
            </a:pPr>
            <a:r>
              <a:rPr lang="en" sz="2200"/>
              <a:t>Focus is Cultural Heritage Resource Aggregation</a:t>
            </a:r>
          </a:p>
          <a:p>
            <a:pPr indent="-368300" lvl="0" marL="457200" rtl="0">
              <a:spcBef>
                <a:spcPts val="0"/>
              </a:spcBef>
              <a:spcAft>
                <a:spcPts val="0"/>
              </a:spcAft>
              <a:buSzPct val="100000"/>
            </a:pPr>
            <a:r>
              <a:rPr lang="en" sz="2200"/>
              <a:t>Extends CIDOC-CRM as well as Other Models, Vocabularies</a:t>
            </a:r>
          </a:p>
          <a:p>
            <a:pPr indent="-368300" lvl="0" marL="457200" rtl="0">
              <a:spcBef>
                <a:spcPts val="0"/>
              </a:spcBef>
              <a:spcAft>
                <a:spcPts val="0"/>
              </a:spcAft>
              <a:buSzPct val="100000"/>
            </a:pPr>
            <a:r>
              <a:rPr lang="en" sz="2200"/>
              <a:t>DPLA is Subset of EDM</a:t>
            </a:r>
          </a:p>
          <a:p>
            <a:pPr indent="-368300" lvl="0" marL="457200" rtl="0">
              <a:spcBef>
                <a:spcPts val="0"/>
              </a:spcBef>
              <a:spcAft>
                <a:spcPts val="0"/>
              </a:spcAft>
              <a:buSzPct val="100000"/>
            </a:pPr>
            <a:r>
              <a:rPr lang="en" sz="2200"/>
              <a:t>Basis for Profiles, i.e. not Designed to be Exhaustive</a:t>
            </a:r>
          </a:p>
          <a:p>
            <a:pPr indent="-368300" lvl="0" marL="457200" rtl="0">
              <a:spcBef>
                <a:spcPts val="0"/>
              </a:spcBef>
              <a:spcAft>
                <a:spcPts val="0"/>
              </a:spcAft>
              <a:buSzPct val="100000"/>
            </a:pPr>
            <a:r>
              <a:rPr lang="en" sz="2200"/>
              <a:t>More Concerned with Resource Description than System Functions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165" name="Shape 165"/>
        <p:cNvGrpSpPr/>
        <p:nvPr/>
      </p:nvGrpSpPr>
      <p:grpSpPr>
        <a:xfrm>
          <a:off x="0" y="0"/>
          <a:ext cx="0" cy="0"/>
          <a:chOff x="0" y="0"/>
          <a:chExt cx="0" cy="0"/>
        </a:xfrm>
      </p:grpSpPr>
      <p:sp>
        <p:nvSpPr>
          <p:cNvPr id="166" name="Shape 166"/>
          <p:cNvSpPr txBox="1"/>
          <p:nvPr/>
        </p:nvSpPr>
        <p:spPr>
          <a:xfrm>
            <a:off x="311725" y="155150"/>
            <a:ext cx="8520600" cy="1385700"/>
          </a:xfrm>
          <a:prstGeom prst="rect">
            <a:avLst/>
          </a:prstGeom>
          <a:noFill/>
          <a:ln>
            <a:noFill/>
          </a:ln>
        </p:spPr>
        <p:txBody>
          <a:bodyPr anchorCtr="0" anchor="t" bIns="91425" lIns="91425" rIns="91425" tIns="91425">
            <a:noAutofit/>
          </a:bodyPr>
          <a:lstStyle/>
          <a:p>
            <a:pPr lvl="0" rtl="0" algn="ctr">
              <a:spcBef>
                <a:spcPts val="0"/>
              </a:spcBef>
              <a:buNone/>
            </a:pPr>
            <a:r>
              <a:rPr b="1" lang="en" sz="4200">
                <a:solidFill>
                  <a:srgbClr val="3D85C6"/>
                </a:solidFill>
                <a:latin typeface="Montserrat"/>
                <a:ea typeface="Montserrat"/>
                <a:cs typeface="Montserrat"/>
                <a:sym typeface="Montserrat"/>
              </a:rPr>
              <a:t>Recurse Center Social Rules</a:t>
            </a:r>
          </a:p>
          <a:p>
            <a:pPr lvl="0" rtl="0" algn="ctr">
              <a:spcBef>
                <a:spcPts val="0"/>
              </a:spcBef>
              <a:buNone/>
            </a:pPr>
            <a:r>
              <a:rPr b="1" lang="en" sz="3200">
                <a:solidFill>
                  <a:srgbClr val="3D85C6"/>
                </a:solidFill>
                <a:latin typeface="Montserrat"/>
                <a:ea typeface="Montserrat"/>
                <a:cs typeface="Montserrat"/>
                <a:sym typeface="Montserrat"/>
              </a:rPr>
              <a:t>(a.k.a. Hacker School Rules)</a:t>
            </a:r>
          </a:p>
        </p:txBody>
      </p:sp>
      <p:sp>
        <p:nvSpPr>
          <p:cNvPr id="167" name="Shape 167"/>
          <p:cNvSpPr txBox="1"/>
          <p:nvPr/>
        </p:nvSpPr>
        <p:spPr>
          <a:xfrm>
            <a:off x="311700" y="1749850"/>
            <a:ext cx="8520600" cy="31353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spcAft>
                <a:spcPts val="1600"/>
              </a:spcAft>
              <a:buClr>
                <a:srgbClr val="434343"/>
              </a:buClr>
              <a:buSzPct val="100000"/>
              <a:buFont typeface="Inconsolata"/>
            </a:pPr>
            <a:r>
              <a:rPr lang="en" sz="2400">
                <a:solidFill>
                  <a:srgbClr val="434343"/>
                </a:solidFill>
                <a:latin typeface="Inconsolata"/>
                <a:ea typeface="Inconsolata"/>
                <a:cs typeface="Inconsolata"/>
                <a:sym typeface="Inconsolata"/>
              </a:rPr>
              <a:t>No feigning surprise</a:t>
            </a:r>
          </a:p>
          <a:p>
            <a:pPr indent="-381000" lvl="0" marL="457200" rtl="0">
              <a:lnSpc>
                <a:spcPct val="115000"/>
              </a:lnSpc>
              <a:spcBef>
                <a:spcPts val="0"/>
              </a:spcBef>
              <a:spcAft>
                <a:spcPts val="1600"/>
              </a:spcAft>
              <a:buClr>
                <a:srgbClr val="434343"/>
              </a:buClr>
              <a:buSzPct val="100000"/>
              <a:buFont typeface="Inconsolata"/>
            </a:pPr>
            <a:r>
              <a:rPr lang="en" sz="2400">
                <a:solidFill>
                  <a:srgbClr val="434343"/>
                </a:solidFill>
                <a:latin typeface="Inconsolata"/>
                <a:ea typeface="Inconsolata"/>
                <a:cs typeface="Inconsolata"/>
                <a:sym typeface="Inconsolata"/>
              </a:rPr>
              <a:t>No well-actually's</a:t>
            </a:r>
          </a:p>
          <a:p>
            <a:pPr indent="-381000" lvl="0" marL="457200" rtl="0">
              <a:lnSpc>
                <a:spcPct val="115000"/>
              </a:lnSpc>
              <a:spcBef>
                <a:spcPts val="0"/>
              </a:spcBef>
              <a:spcAft>
                <a:spcPts val="1600"/>
              </a:spcAft>
              <a:buClr>
                <a:srgbClr val="434343"/>
              </a:buClr>
              <a:buSzPct val="100000"/>
              <a:buFont typeface="Inconsolata"/>
            </a:pPr>
            <a:r>
              <a:rPr lang="en" sz="2400">
                <a:solidFill>
                  <a:srgbClr val="434343"/>
                </a:solidFill>
                <a:latin typeface="Inconsolata"/>
                <a:ea typeface="Inconsolata"/>
                <a:cs typeface="Inconsolata"/>
                <a:sym typeface="Inconsolata"/>
              </a:rPr>
              <a:t>No back-seat driving</a:t>
            </a:r>
          </a:p>
          <a:p>
            <a:pPr indent="-381000" lvl="0" marL="457200" rtl="0">
              <a:lnSpc>
                <a:spcPct val="115000"/>
              </a:lnSpc>
              <a:spcBef>
                <a:spcPts val="0"/>
              </a:spcBef>
              <a:spcAft>
                <a:spcPts val="1600"/>
              </a:spcAft>
              <a:buClr>
                <a:srgbClr val="434343"/>
              </a:buClr>
              <a:buSzPct val="100000"/>
              <a:buFont typeface="Inconsolata"/>
            </a:pPr>
            <a:r>
              <a:rPr lang="en" sz="2400">
                <a:solidFill>
                  <a:srgbClr val="434343"/>
                </a:solidFill>
                <a:latin typeface="Inconsolata"/>
                <a:ea typeface="Inconsolata"/>
                <a:cs typeface="Inconsolata"/>
                <a:sym typeface="Inconsolata"/>
              </a:rPr>
              <a:t>No subtle -isms</a:t>
            </a:r>
          </a:p>
          <a:p>
            <a:pPr indent="-381000" lvl="1" marL="914400" rtl="0">
              <a:lnSpc>
                <a:spcPct val="115000"/>
              </a:lnSpc>
              <a:spcBef>
                <a:spcPts val="0"/>
              </a:spcBef>
              <a:spcAft>
                <a:spcPts val="1600"/>
              </a:spcAft>
              <a:buClr>
                <a:srgbClr val="434343"/>
              </a:buClr>
              <a:buSzPct val="100000"/>
              <a:buFont typeface="Inconsolata"/>
            </a:pPr>
            <a:r>
              <a:rPr lang="en" sz="2400">
                <a:solidFill>
                  <a:srgbClr val="434343"/>
                </a:solidFill>
                <a:latin typeface="Inconsolata"/>
                <a:ea typeface="Inconsolata"/>
                <a:cs typeface="Inconsolata"/>
                <a:sym typeface="Inconsolata"/>
              </a:rPr>
              <a:t>More info: </a:t>
            </a:r>
            <a:r>
              <a:rPr lang="en" u="sng">
                <a:solidFill>
                  <a:schemeClr val="hlink"/>
                </a:solidFill>
                <a:latin typeface="Inconsolata"/>
                <a:ea typeface="Inconsolata"/>
                <a:cs typeface="Inconsolata"/>
                <a:sym typeface="Inconsolata"/>
                <a:hlinkClick r:id="rId3"/>
              </a:rPr>
              <a:t>https://www.recurse.com/blog/38-subtle-isms-at-hacker-school</a:t>
            </a:r>
            <a:r>
              <a:rPr lang="en">
                <a:solidFill>
                  <a:srgbClr val="434343"/>
                </a:solidFill>
                <a:latin typeface="Inconsolata"/>
                <a:ea typeface="Inconsolata"/>
                <a:cs typeface="Inconsolata"/>
                <a:sym typeface="Inconsolata"/>
              </a:rPr>
              <a:t> </a:t>
            </a:r>
          </a:p>
          <a:p>
            <a:pPr lvl="0" rtl="0" algn="r">
              <a:lnSpc>
                <a:spcPct val="115000"/>
              </a:lnSpc>
              <a:spcBef>
                <a:spcPts val="0"/>
              </a:spcBef>
              <a:spcAft>
                <a:spcPts val="1600"/>
              </a:spcAft>
              <a:buNone/>
            </a:pPr>
            <a:r>
              <a:t/>
            </a:r>
            <a:endParaRPr sz="2400">
              <a:solidFill>
                <a:srgbClr val="434343"/>
              </a:solidFill>
              <a:latin typeface="Inconsolata"/>
              <a:ea typeface="Inconsolata"/>
              <a:cs typeface="Inconsolata"/>
              <a:sym typeface="Inconsolata"/>
            </a:endParaRPr>
          </a:p>
          <a:p>
            <a:pPr lvl="0" rtl="0" algn="r">
              <a:lnSpc>
                <a:spcPct val="115000"/>
              </a:lnSpc>
              <a:spcBef>
                <a:spcPts val="0"/>
              </a:spcBef>
              <a:spcAft>
                <a:spcPts val="1600"/>
              </a:spcAft>
              <a:buNone/>
            </a:pPr>
            <a:br>
              <a:rPr b="1" lang="en">
                <a:solidFill>
                  <a:srgbClr val="595959"/>
                </a:solidFill>
                <a:latin typeface="Inconsolata"/>
                <a:ea typeface="Inconsolata"/>
                <a:cs typeface="Inconsolata"/>
                <a:sym typeface="Inconsolata"/>
              </a:rPr>
            </a:br>
          </a:p>
        </p:txBody>
      </p:sp>
      <p:sp>
        <p:nvSpPr>
          <p:cNvPr id="168" name="Shape 168"/>
          <p:cNvSpPr txBox="1"/>
          <p:nvPr/>
        </p:nvSpPr>
        <p:spPr>
          <a:xfrm>
            <a:off x="1976700" y="1362225"/>
            <a:ext cx="5190600" cy="5103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b="1" lang="en" u="sng">
                <a:solidFill>
                  <a:schemeClr val="accent5"/>
                </a:solidFill>
                <a:latin typeface="Inconsolata"/>
                <a:ea typeface="Inconsolata"/>
                <a:cs typeface="Inconsolata"/>
                <a:sym typeface="Inconsolata"/>
                <a:hlinkClick r:id="rId4"/>
              </a:rPr>
              <a:t>https://www.recurse.com/manual#sub-sec-social-rules</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670" name="Shape 670"/>
        <p:cNvGrpSpPr/>
        <p:nvPr/>
      </p:nvGrpSpPr>
      <p:grpSpPr>
        <a:xfrm>
          <a:off x="0" y="0"/>
          <a:ext cx="0" cy="0"/>
          <a:chOff x="0" y="0"/>
          <a:chExt cx="0" cy="0"/>
        </a:xfrm>
      </p:grpSpPr>
      <p:pic>
        <p:nvPicPr>
          <p:cNvPr descr="Multiple WebResource MIMO.jpg" id="671" name="Shape 671"/>
          <p:cNvPicPr preferRelativeResize="0"/>
          <p:nvPr/>
        </p:nvPicPr>
        <p:blipFill>
          <a:blip r:embed="rId3">
            <a:alphaModFix/>
          </a:blip>
          <a:stretch>
            <a:fillRect/>
          </a:stretch>
        </p:blipFill>
        <p:spPr>
          <a:xfrm>
            <a:off x="1984895" y="572700"/>
            <a:ext cx="7142999" cy="4570799"/>
          </a:xfrm>
          <a:prstGeom prst="rect">
            <a:avLst/>
          </a:prstGeom>
          <a:noFill/>
          <a:ln>
            <a:noFill/>
          </a:ln>
        </p:spPr>
      </p:pic>
      <p:sp>
        <p:nvSpPr>
          <p:cNvPr id="672" name="Shape 672"/>
          <p:cNvSpPr txBox="1"/>
          <p:nvPr>
            <p:ph idx="1" type="body"/>
          </p:nvPr>
        </p:nvSpPr>
        <p:spPr>
          <a:xfrm>
            <a:off x="82125" y="4610100"/>
            <a:ext cx="2914500" cy="449100"/>
          </a:xfrm>
          <a:prstGeom prst="rect">
            <a:avLst/>
          </a:prstGeom>
        </p:spPr>
        <p:txBody>
          <a:bodyPr anchorCtr="0" anchor="ctr" bIns="91425" lIns="91425" rIns="91425" tIns="91425">
            <a:noAutofit/>
          </a:bodyPr>
          <a:lstStyle/>
          <a:p>
            <a:pPr indent="0" lvl="0" marL="0" rtl="0">
              <a:lnSpc>
                <a:spcPct val="115000"/>
              </a:lnSpc>
              <a:spcBef>
                <a:spcPts val="0"/>
              </a:spcBef>
              <a:buNone/>
            </a:pPr>
            <a:r>
              <a:rPr lang="en" sz="1400"/>
              <a:t>pro.europeana.eu/page/mimo-edm</a:t>
            </a:r>
          </a:p>
        </p:txBody>
      </p:sp>
      <p:sp>
        <p:nvSpPr>
          <p:cNvPr id="673" name="Shape 673"/>
          <p:cNvSpPr txBox="1"/>
          <p:nvPr>
            <p:ph idx="1" type="body"/>
          </p:nvPr>
        </p:nvSpPr>
        <p:spPr>
          <a:xfrm>
            <a:off x="82125" y="102775"/>
            <a:ext cx="3011100" cy="2190600"/>
          </a:xfrm>
          <a:prstGeom prst="rect">
            <a:avLst/>
          </a:prstGeom>
        </p:spPr>
        <p:txBody>
          <a:bodyPr anchorCtr="0" anchor="t" bIns="91425" lIns="91425" rIns="91425" tIns="91425">
            <a:noAutofit/>
          </a:bodyPr>
          <a:lstStyle/>
          <a:p>
            <a:pPr lvl="0" rtl="0">
              <a:spcBef>
                <a:spcPts val="0"/>
              </a:spcBef>
              <a:buNone/>
            </a:pPr>
            <a:r>
              <a:rPr lang="en" sz="3200"/>
              <a:t>Fragment of Europeana Data Model Diagram</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677" name="Shape 677"/>
        <p:cNvGrpSpPr/>
        <p:nvPr/>
      </p:nvGrpSpPr>
      <p:grpSpPr>
        <a:xfrm>
          <a:off x="0" y="0"/>
          <a:ext cx="0" cy="0"/>
          <a:chOff x="0" y="0"/>
          <a:chExt cx="0" cy="0"/>
        </a:xfrm>
      </p:grpSpPr>
      <p:sp>
        <p:nvSpPr>
          <p:cNvPr id="678" name="Shape 678"/>
          <p:cNvSpPr txBox="1"/>
          <p:nvPr>
            <p:ph idx="1" type="body"/>
          </p:nvPr>
        </p:nvSpPr>
        <p:spPr>
          <a:xfrm>
            <a:off x="82125" y="4610100"/>
            <a:ext cx="2548500" cy="449100"/>
          </a:xfrm>
          <a:prstGeom prst="rect">
            <a:avLst/>
          </a:prstGeom>
        </p:spPr>
        <p:txBody>
          <a:bodyPr anchorCtr="0" anchor="ctr" bIns="91425" lIns="91425" rIns="91425" tIns="91425">
            <a:noAutofit/>
          </a:bodyPr>
          <a:lstStyle/>
          <a:p>
            <a:pPr indent="0" lvl="0" marL="0" rtl="0">
              <a:lnSpc>
                <a:spcPct val="115000"/>
              </a:lnSpc>
              <a:spcBef>
                <a:spcPts val="0"/>
              </a:spcBef>
              <a:buNone/>
            </a:pPr>
            <a:r>
              <a:rPr lang="en" sz="1400"/>
              <a:t>dp.la/info/developers/map/</a:t>
            </a:r>
          </a:p>
        </p:txBody>
      </p:sp>
      <p:sp>
        <p:nvSpPr>
          <p:cNvPr id="679" name="Shape 679"/>
          <p:cNvSpPr txBox="1"/>
          <p:nvPr>
            <p:ph idx="1" type="body"/>
          </p:nvPr>
        </p:nvSpPr>
        <p:spPr>
          <a:xfrm>
            <a:off x="82125" y="102775"/>
            <a:ext cx="1902900" cy="2190600"/>
          </a:xfrm>
          <a:prstGeom prst="rect">
            <a:avLst/>
          </a:prstGeom>
        </p:spPr>
        <p:txBody>
          <a:bodyPr anchorCtr="0" anchor="t" bIns="91425" lIns="91425" rIns="91425" tIns="91425">
            <a:noAutofit/>
          </a:bodyPr>
          <a:lstStyle/>
          <a:p>
            <a:pPr lvl="0" rtl="0">
              <a:spcBef>
                <a:spcPts val="0"/>
              </a:spcBef>
              <a:buNone/>
            </a:pPr>
            <a:r>
              <a:rPr lang="en" sz="3200"/>
              <a:t>DPLA v.4 Model Diagram</a:t>
            </a:r>
          </a:p>
        </p:txBody>
      </p:sp>
      <p:pic>
        <p:nvPicPr>
          <p:cNvPr id="680" name="Shape 680"/>
          <p:cNvPicPr preferRelativeResize="0"/>
          <p:nvPr/>
        </p:nvPicPr>
        <p:blipFill rotWithShape="1">
          <a:blip r:embed="rId3">
            <a:alphaModFix/>
          </a:blip>
          <a:srcRect b="0" l="0" r="0" t="3138"/>
          <a:stretch/>
        </p:blipFill>
        <p:spPr>
          <a:xfrm>
            <a:off x="2980875" y="37225"/>
            <a:ext cx="5693750" cy="50623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684" name="Shape 684"/>
        <p:cNvGrpSpPr/>
        <p:nvPr/>
      </p:nvGrpSpPr>
      <p:grpSpPr>
        <a:xfrm>
          <a:off x="0" y="0"/>
          <a:ext cx="0" cy="0"/>
          <a:chOff x="0" y="0"/>
          <a:chExt cx="0" cy="0"/>
        </a:xfrm>
      </p:grpSpPr>
      <p:sp>
        <p:nvSpPr>
          <p:cNvPr id="685" name="Shape 685"/>
          <p:cNvSpPr txBox="1"/>
          <p:nvPr>
            <p:ph type="title"/>
          </p:nvPr>
        </p:nvSpPr>
        <p:spPr>
          <a:xfrm>
            <a:off x="311700" y="445025"/>
            <a:ext cx="8520600" cy="9909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t>International Image Interoperability Framework (IIIF)</a:t>
            </a:r>
          </a:p>
        </p:txBody>
      </p:sp>
      <p:sp>
        <p:nvSpPr>
          <p:cNvPr id="686" name="Shape 686"/>
          <p:cNvSpPr txBox="1"/>
          <p:nvPr>
            <p:ph idx="1" type="body"/>
          </p:nvPr>
        </p:nvSpPr>
        <p:spPr>
          <a:xfrm>
            <a:off x="311700" y="1435925"/>
            <a:ext cx="8520600" cy="3509100"/>
          </a:xfrm>
          <a:prstGeom prst="rect">
            <a:avLst/>
          </a:prstGeom>
        </p:spPr>
        <p:txBody>
          <a:bodyPr anchorCtr="0" anchor="t" bIns="91425" lIns="91425" rIns="91425" tIns="91425">
            <a:noAutofit/>
          </a:bodyPr>
          <a:lstStyle/>
          <a:p>
            <a:pPr indent="-368300" lvl="0" marL="457200" rtl="0">
              <a:spcBef>
                <a:spcPts val="0"/>
              </a:spcBef>
              <a:spcAft>
                <a:spcPts val="0"/>
              </a:spcAft>
              <a:buClr>
                <a:srgbClr val="434343"/>
              </a:buClr>
              <a:buSzPct val="100000"/>
            </a:pPr>
            <a:r>
              <a:rPr lang="en" sz="2200">
                <a:solidFill>
                  <a:srgbClr val="434343"/>
                </a:solidFill>
              </a:rPr>
              <a:t>Set of 4 APIs &amp; Models Working Together to Share Images:</a:t>
            </a:r>
          </a:p>
          <a:p>
            <a:pPr indent="-355600" lvl="1" marL="914400" rtl="0">
              <a:spcBef>
                <a:spcPts val="0"/>
              </a:spcBef>
              <a:spcAft>
                <a:spcPts val="0"/>
              </a:spcAft>
              <a:buClr>
                <a:srgbClr val="434343"/>
              </a:buClr>
              <a:buSzPct val="100000"/>
            </a:pPr>
            <a:r>
              <a:rPr lang="en" sz="2000">
                <a:solidFill>
                  <a:srgbClr val="434343"/>
                </a:solidFill>
              </a:rPr>
              <a:t>Presentation (the focus of the break-out)</a:t>
            </a:r>
          </a:p>
          <a:p>
            <a:pPr indent="-355600" lvl="1" marL="914400" rtl="0">
              <a:spcBef>
                <a:spcPts val="0"/>
              </a:spcBef>
              <a:spcAft>
                <a:spcPts val="0"/>
              </a:spcAft>
              <a:buClr>
                <a:srgbClr val="434343"/>
              </a:buClr>
              <a:buSzPct val="100000"/>
            </a:pPr>
            <a:r>
              <a:rPr lang="en" sz="2000">
                <a:solidFill>
                  <a:srgbClr val="434343"/>
                </a:solidFill>
              </a:rPr>
              <a:t>Image</a:t>
            </a:r>
          </a:p>
          <a:p>
            <a:pPr indent="-355600" lvl="1" marL="914400" rtl="0">
              <a:spcBef>
                <a:spcPts val="0"/>
              </a:spcBef>
              <a:spcAft>
                <a:spcPts val="0"/>
              </a:spcAft>
              <a:buClr>
                <a:srgbClr val="434343"/>
              </a:buClr>
              <a:buSzPct val="100000"/>
            </a:pPr>
            <a:r>
              <a:rPr lang="en" sz="2000">
                <a:solidFill>
                  <a:srgbClr val="434343"/>
                </a:solidFill>
              </a:rPr>
              <a:t>Authentication</a:t>
            </a:r>
          </a:p>
          <a:p>
            <a:pPr indent="-355600" lvl="1" marL="914400" rtl="0">
              <a:spcBef>
                <a:spcPts val="0"/>
              </a:spcBef>
              <a:spcAft>
                <a:spcPts val="0"/>
              </a:spcAft>
              <a:buClr>
                <a:srgbClr val="434343"/>
              </a:buClr>
              <a:buSzPct val="100000"/>
            </a:pPr>
            <a:r>
              <a:rPr lang="en" sz="2000">
                <a:solidFill>
                  <a:srgbClr val="434343"/>
                </a:solidFill>
              </a:rPr>
              <a:t>Search</a:t>
            </a:r>
          </a:p>
          <a:p>
            <a:pPr indent="-368300" lvl="0" marL="457200" rtl="0">
              <a:spcBef>
                <a:spcPts val="0"/>
              </a:spcBef>
              <a:spcAft>
                <a:spcPts val="0"/>
              </a:spcAft>
              <a:buClr>
                <a:srgbClr val="434343"/>
              </a:buClr>
              <a:buSzPct val="100000"/>
            </a:pPr>
            <a:r>
              <a:rPr lang="en" sz="2200">
                <a:solidFill>
                  <a:srgbClr val="434343"/>
                </a:solidFill>
              </a:rPr>
              <a:t>Growing Range of IIIF-Compatible Image Viewer Systems</a:t>
            </a:r>
          </a:p>
          <a:p>
            <a:pPr indent="-355600" lvl="1" marL="914400" rtl="0">
              <a:spcBef>
                <a:spcPts val="0"/>
              </a:spcBef>
              <a:spcAft>
                <a:spcPts val="0"/>
              </a:spcAft>
              <a:buClr>
                <a:srgbClr val="434343"/>
              </a:buClr>
              <a:buSzPct val="100000"/>
            </a:pPr>
            <a:r>
              <a:rPr lang="en" sz="2000">
                <a:solidFill>
                  <a:srgbClr val="434343"/>
                </a:solidFill>
              </a:rPr>
              <a:t>Mirador</a:t>
            </a:r>
          </a:p>
          <a:p>
            <a:pPr indent="-355600" lvl="1" marL="914400" rtl="0">
              <a:spcBef>
                <a:spcPts val="0"/>
              </a:spcBef>
              <a:spcAft>
                <a:spcPts val="0"/>
              </a:spcAft>
              <a:buClr>
                <a:srgbClr val="434343"/>
              </a:buClr>
              <a:buSzPct val="100000"/>
            </a:pPr>
            <a:r>
              <a:rPr lang="en" sz="2000">
                <a:solidFill>
                  <a:srgbClr val="434343"/>
                </a:solidFill>
              </a:rPr>
              <a:t>Universal Viewer</a:t>
            </a:r>
          </a:p>
          <a:p>
            <a:pPr indent="-355600" lvl="1" marL="914400" rtl="0">
              <a:spcBef>
                <a:spcPts val="0"/>
              </a:spcBef>
              <a:spcAft>
                <a:spcPts val="0"/>
              </a:spcAft>
              <a:buClr>
                <a:srgbClr val="434343"/>
              </a:buClr>
              <a:buSzPct val="100000"/>
            </a:pPr>
            <a:r>
              <a:rPr lang="en" sz="2000">
                <a:solidFill>
                  <a:srgbClr val="434343"/>
                </a:solidFill>
              </a:rPr>
              <a:t>...</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690" name="Shape 690"/>
        <p:cNvGrpSpPr/>
        <p:nvPr/>
      </p:nvGrpSpPr>
      <p:grpSpPr>
        <a:xfrm>
          <a:off x="0" y="0"/>
          <a:ext cx="0" cy="0"/>
          <a:chOff x="0" y="0"/>
          <a:chExt cx="0" cy="0"/>
        </a:xfrm>
      </p:grpSpPr>
      <p:sp>
        <p:nvSpPr>
          <p:cNvPr id="691" name="Shape 691"/>
          <p:cNvSpPr txBox="1"/>
          <p:nvPr>
            <p:ph idx="1" type="body"/>
          </p:nvPr>
        </p:nvSpPr>
        <p:spPr>
          <a:xfrm>
            <a:off x="82125" y="4610100"/>
            <a:ext cx="2840100" cy="449100"/>
          </a:xfrm>
          <a:prstGeom prst="rect">
            <a:avLst/>
          </a:prstGeom>
        </p:spPr>
        <p:txBody>
          <a:bodyPr anchorCtr="0" anchor="ctr" bIns="91425" lIns="91425" rIns="91425" tIns="91425">
            <a:noAutofit/>
          </a:bodyPr>
          <a:lstStyle/>
          <a:p>
            <a:pPr indent="0" lvl="0" marL="0" rtl="0">
              <a:lnSpc>
                <a:spcPct val="115000"/>
              </a:lnSpc>
              <a:spcBef>
                <a:spcPts val="0"/>
              </a:spcBef>
              <a:buNone/>
            </a:pPr>
            <a:r>
              <a:rPr lang="en" sz="1400"/>
              <a:t>iiif.io/api/presentation/2.1/</a:t>
            </a:r>
          </a:p>
        </p:txBody>
      </p:sp>
      <p:sp>
        <p:nvSpPr>
          <p:cNvPr id="692" name="Shape 692"/>
          <p:cNvSpPr txBox="1"/>
          <p:nvPr>
            <p:ph idx="1" type="body"/>
          </p:nvPr>
        </p:nvSpPr>
        <p:spPr>
          <a:xfrm>
            <a:off x="82125" y="102775"/>
            <a:ext cx="2840100" cy="2190600"/>
          </a:xfrm>
          <a:prstGeom prst="rect">
            <a:avLst/>
          </a:prstGeom>
        </p:spPr>
        <p:txBody>
          <a:bodyPr anchorCtr="0" anchor="t" bIns="91425" lIns="91425" rIns="91425" tIns="91425">
            <a:noAutofit/>
          </a:bodyPr>
          <a:lstStyle/>
          <a:p>
            <a:pPr lvl="0">
              <a:spcBef>
                <a:spcPts val="0"/>
              </a:spcBef>
              <a:buNone/>
            </a:pPr>
            <a:r>
              <a:rPr lang="en" sz="3200"/>
              <a:t>IIIF Presentation API Model</a:t>
            </a:r>
          </a:p>
          <a:p>
            <a:pPr lvl="0" rtl="0">
              <a:spcBef>
                <a:spcPts val="0"/>
              </a:spcBef>
              <a:buNone/>
            </a:pPr>
            <a:r>
              <a:rPr lang="en" sz="3200"/>
              <a:t>Diagram</a:t>
            </a:r>
          </a:p>
        </p:txBody>
      </p:sp>
      <p:pic>
        <p:nvPicPr>
          <p:cNvPr id="693" name="Shape 693"/>
          <p:cNvPicPr preferRelativeResize="0"/>
          <p:nvPr/>
        </p:nvPicPr>
        <p:blipFill>
          <a:blip r:embed="rId3">
            <a:alphaModFix/>
          </a:blip>
          <a:stretch>
            <a:fillRect/>
          </a:stretch>
        </p:blipFill>
        <p:spPr>
          <a:xfrm>
            <a:off x="4219424" y="0"/>
            <a:ext cx="3070200"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697" name="Shape 697"/>
        <p:cNvGrpSpPr/>
        <p:nvPr/>
      </p:nvGrpSpPr>
      <p:grpSpPr>
        <a:xfrm>
          <a:off x="0" y="0"/>
          <a:ext cx="0" cy="0"/>
          <a:chOff x="0" y="0"/>
          <a:chExt cx="0" cy="0"/>
        </a:xfrm>
      </p:grpSpPr>
      <p:sp>
        <p:nvSpPr>
          <p:cNvPr id="698" name="Shape 69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Data Models Breakouts Activity</a:t>
            </a:r>
          </a:p>
        </p:txBody>
      </p:sp>
      <p:sp>
        <p:nvSpPr>
          <p:cNvPr id="699" name="Shape 699"/>
          <p:cNvSpPr txBox="1"/>
          <p:nvPr>
            <p:ph idx="1" type="body"/>
          </p:nvPr>
        </p:nvSpPr>
        <p:spPr>
          <a:xfrm>
            <a:off x="311700" y="1152475"/>
            <a:ext cx="8520600" cy="3607500"/>
          </a:xfrm>
          <a:prstGeom prst="rect">
            <a:avLst/>
          </a:prstGeom>
        </p:spPr>
        <p:txBody>
          <a:bodyPr anchorCtr="0" anchor="t" bIns="91425" lIns="91425" rIns="91425" tIns="91425">
            <a:noAutofit/>
          </a:bodyPr>
          <a:lstStyle/>
          <a:p>
            <a:pPr indent="-69850" lvl="0" marL="0" marR="0" rtl="0" algn="l">
              <a:lnSpc>
                <a:spcPct val="115000"/>
              </a:lnSpc>
              <a:spcBef>
                <a:spcPts val="0"/>
              </a:spcBef>
              <a:spcAft>
                <a:spcPts val="1600"/>
              </a:spcAft>
              <a:buClr>
                <a:srgbClr val="000000"/>
              </a:buClr>
              <a:buSzPct val="50000"/>
              <a:buFont typeface="Arial"/>
              <a:buNone/>
            </a:pPr>
            <a:r>
              <a:rPr lang="en" sz="2200">
                <a:solidFill>
                  <a:srgbClr val="434343"/>
                </a:solidFill>
              </a:rPr>
              <a:t>Learn about Your Data Model &amp; Discuss:</a:t>
            </a:r>
          </a:p>
          <a:p>
            <a:pPr indent="-368300" lvl="0" marL="457200" rtl="0">
              <a:spcBef>
                <a:spcPts val="0"/>
              </a:spcBef>
              <a:buClr>
                <a:srgbClr val="434343"/>
              </a:buClr>
              <a:buSzPct val="100000"/>
              <a:buAutoNum type="arabicPeriod"/>
            </a:pPr>
            <a:r>
              <a:rPr lang="en" sz="2200">
                <a:solidFill>
                  <a:srgbClr val="434343"/>
                </a:solidFill>
              </a:rPr>
              <a:t>Entity Types ;</a:t>
            </a:r>
          </a:p>
          <a:p>
            <a:pPr indent="-368300" lvl="0" marL="457200" marR="0" rtl="0" algn="l">
              <a:lnSpc>
                <a:spcPct val="115000"/>
              </a:lnSpc>
              <a:spcBef>
                <a:spcPts val="0"/>
              </a:spcBef>
              <a:spcAft>
                <a:spcPts val="1600"/>
              </a:spcAft>
              <a:buClr>
                <a:srgbClr val="434343"/>
              </a:buClr>
              <a:buSzPct val="100000"/>
              <a:buAutoNum type="arabicPeriod"/>
            </a:pPr>
            <a:r>
              <a:rPr lang="en" sz="2200">
                <a:solidFill>
                  <a:srgbClr val="434343"/>
                </a:solidFill>
              </a:rPr>
              <a:t>Relationships Types ;</a:t>
            </a:r>
          </a:p>
          <a:p>
            <a:pPr indent="-368300" lvl="0" marL="457200" marR="0" rtl="0" algn="l">
              <a:lnSpc>
                <a:spcPct val="115000"/>
              </a:lnSpc>
              <a:spcBef>
                <a:spcPts val="0"/>
              </a:spcBef>
              <a:spcAft>
                <a:spcPts val="1600"/>
              </a:spcAft>
              <a:buClr>
                <a:srgbClr val="434343"/>
              </a:buClr>
              <a:buSzPct val="100000"/>
              <a:buAutoNum type="arabicPeriod"/>
            </a:pPr>
            <a:r>
              <a:rPr lang="en" sz="2200">
                <a:solidFill>
                  <a:srgbClr val="434343"/>
                </a:solidFill>
              </a:rPr>
              <a:t>Attributes .</a:t>
            </a:r>
          </a:p>
          <a:p>
            <a:pPr indent="-368300" lvl="0" marL="457200" rtl="0">
              <a:spcBef>
                <a:spcPts val="0"/>
              </a:spcBef>
              <a:buClr>
                <a:srgbClr val="434343"/>
              </a:buClr>
              <a:buSzPct val="100000"/>
              <a:buAutoNum type="arabicPeriod"/>
            </a:pPr>
            <a:r>
              <a:rPr lang="en" sz="2200">
                <a:solidFill>
                  <a:srgbClr val="434343"/>
                </a:solidFill>
              </a:rPr>
              <a:t>Contextualize within Domain, Applications, Standards ;</a:t>
            </a:r>
          </a:p>
          <a:p>
            <a:pPr indent="-368300" lvl="0" marL="457200" rtl="0">
              <a:spcBef>
                <a:spcPts val="0"/>
              </a:spcBef>
              <a:buClr>
                <a:srgbClr val="434343"/>
              </a:buClr>
              <a:buSzPct val="100000"/>
              <a:buAutoNum type="arabicPeriod"/>
            </a:pPr>
            <a:r>
              <a:rPr lang="en" sz="2200">
                <a:solidFill>
                  <a:srgbClr val="434343"/>
                </a:solidFill>
              </a:rPr>
              <a:t>Diagram an Instance of the Data Model with a Shared Example.</a:t>
            </a:r>
          </a:p>
          <a:p>
            <a:pPr indent="-69850" lvl="0" marL="0" marR="0" rtl="0" algn="ctr">
              <a:lnSpc>
                <a:spcPct val="115000"/>
              </a:lnSpc>
              <a:spcBef>
                <a:spcPts val="0"/>
              </a:spcBef>
              <a:spcAft>
                <a:spcPts val="1600"/>
              </a:spcAft>
              <a:buClr>
                <a:srgbClr val="000000"/>
              </a:buClr>
              <a:buSzPct val="50000"/>
              <a:buFont typeface="Arial"/>
              <a:buNone/>
            </a:pPr>
            <a:r>
              <a:rPr b="1" lang="en" sz="2200">
                <a:solidFill>
                  <a:srgbClr val="434343"/>
                </a:solidFill>
              </a:rPr>
              <a:t>* Please</a:t>
            </a:r>
            <a:r>
              <a:rPr b="1" lang="en" sz="2200">
                <a:solidFill>
                  <a:srgbClr val="434343"/>
                </a:solidFill>
              </a:rPr>
              <a:t> Capture Work &amp; Diagrams in the Shared Notes *</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703" name="Shape 703"/>
        <p:cNvGrpSpPr/>
        <p:nvPr/>
      </p:nvGrpSpPr>
      <p:grpSpPr>
        <a:xfrm>
          <a:off x="0" y="0"/>
          <a:ext cx="0" cy="0"/>
          <a:chOff x="0" y="0"/>
          <a:chExt cx="0" cy="0"/>
        </a:xfrm>
      </p:grpSpPr>
      <p:sp>
        <p:nvSpPr>
          <p:cNvPr id="704" name="Shape 70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Breakouts’ Shared Example</a:t>
            </a:r>
          </a:p>
        </p:txBody>
      </p:sp>
      <p:sp>
        <p:nvSpPr>
          <p:cNvPr id="705" name="Shape 705"/>
          <p:cNvSpPr txBox="1"/>
          <p:nvPr>
            <p:ph idx="1" type="body"/>
          </p:nvPr>
        </p:nvSpPr>
        <p:spPr>
          <a:xfrm>
            <a:off x="311700" y="1152475"/>
            <a:ext cx="5790900" cy="3416400"/>
          </a:xfrm>
          <a:prstGeom prst="rect">
            <a:avLst/>
          </a:prstGeom>
        </p:spPr>
        <p:txBody>
          <a:bodyPr anchorCtr="0" anchor="t" bIns="91425" lIns="91425" rIns="91425" tIns="91425">
            <a:noAutofit/>
          </a:bodyPr>
          <a:lstStyle/>
          <a:p>
            <a:pPr indent="-69850" lvl="0" marL="0" marR="0" rtl="0" algn="l">
              <a:lnSpc>
                <a:spcPct val="115000"/>
              </a:lnSpc>
              <a:spcBef>
                <a:spcPts val="0"/>
              </a:spcBef>
              <a:spcAft>
                <a:spcPts val="1600"/>
              </a:spcAft>
              <a:buClr>
                <a:srgbClr val="000000"/>
              </a:buClr>
              <a:buSzPct val="50000"/>
              <a:buFont typeface="Arial"/>
              <a:buNone/>
            </a:pPr>
            <a:r>
              <a:rPr lang="en" sz="2200" u="sng">
                <a:solidFill>
                  <a:schemeClr val="hlink"/>
                </a:solidFill>
                <a:hlinkClick r:id="rId3"/>
              </a:rPr>
              <a:t>http://bit.ly/HC16DataModelExample</a:t>
            </a:r>
            <a:r>
              <a:rPr lang="en" sz="2200"/>
              <a:t> </a:t>
            </a:r>
          </a:p>
          <a:p>
            <a:pPr lvl="0" marR="0" rtl="0" algn="l">
              <a:lnSpc>
                <a:spcPct val="115000"/>
              </a:lnSpc>
              <a:spcBef>
                <a:spcPts val="0"/>
              </a:spcBef>
              <a:spcAft>
                <a:spcPts val="1600"/>
              </a:spcAft>
              <a:buNone/>
            </a:pPr>
            <a:r>
              <a:rPr lang="en" sz="2200">
                <a:solidFill>
                  <a:srgbClr val="434343"/>
                </a:solidFill>
              </a:rPr>
              <a:t>Digital Surrogate of </a:t>
            </a:r>
            <a:r>
              <a:rPr i="1" lang="en" sz="2200">
                <a:solidFill>
                  <a:srgbClr val="434343"/>
                </a:solidFill>
              </a:rPr>
              <a:t>“This, the first edition of the collected plays of William Shakespeare, is commonly known as the First Folio. Printed in London and issued in 1623...”</a:t>
            </a:r>
            <a:r>
              <a:rPr lang="en" sz="2200">
                <a:solidFill>
                  <a:srgbClr val="434343"/>
                </a:solidFill>
              </a:rPr>
              <a:t> in the Boston Public Library Digital Collections.</a:t>
            </a:r>
            <a:r>
              <a:rPr lang="en" sz="2200"/>
              <a:t> </a:t>
            </a:r>
          </a:p>
        </p:txBody>
      </p:sp>
      <p:pic>
        <p:nvPicPr>
          <p:cNvPr id="706" name="Shape 706"/>
          <p:cNvPicPr preferRelativeResize="0"/>
          <p:nvPr/>
        </p:nvPicPr>
        <p:blipFill rotWithShape="1">
          <a:blip r:embed="rId4">
            <a:alphaModFix/>
          </a:blip>
          <a:srcRect b="0" l="0" r="0" t="3540"/>
          <a:stretch/>
        </p:blipFill>
        <p:spPr>
          <a:xfrm>
            <a:off x="6168925" y="1051524"/>
            <a:ext cx="2360050" cy="37107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710" name="Shape 710"/>
        <p:cNvGrpSpPr/>
        <p:nvPr/>
      </p:nvGrpSpPr>
      <p:grpSpPr>
        <a:xfrm>
          <a:off x="0" y="0"/>
          <a:ext cx="0" cy="0"/>
          <a:chOff x="0" y="0"/>
          <a:chExt cx="0" cy="0"/>
        </a:xfrm>
      </p:grpSpPr>
      <p:sp>
        <p:nvSpPr>
          <p:cNvPr id="711" name="Shape 711"/>
          <p:cNvSpPr txBox="1"/>
          <p:nvPr>
            <p:ph type="title"/>
          </p:nvPr>
        </p:nvSpPr>
        <p:spPr>
          <a:xfrm>
            <a:off x="311700" y="493600"/>
            <a:ext cx="8520600" cy="4134000"/>
          </a:xfrm>
          <a:prstGeom prst="rect">
            <a:avLst/>
          </a:prstGeom>
        </p:spPr>
        <p:txBody>
          <a:bodyPr anchorCtr="0" anchor="ctr" bIns="91425" lIns="91425" rIns="91425" tIns="91425">
            <a:noAutofit/>
          </a:bodyPr>
          <a:lstStyle/>
          <a:p>
            <a:pPr lvl="0">
              <a:spcBef>
                <a:spcPts val="0"/>
              </a:spcBef>
              <a:buNone/>
            </a:pPr>
            <a:r>
              <a:rPr lang="en" sz="6000"/>
              <a:t>Breakouts until 11:50</a:t>
            </a:r>
          </a:p>
          <a:p>
            <a:pPr lvl="0">
              <a:spcBef>
                <a:spcPts val="0"/>
              </a:spcBef>
              <a:buNone/>
            </a:pPr>
            <a:r>
              <a:t/>
            </a:r>
            <a:endParaRPr sz="2000"/>
          </a:p>
          <a:p>
            <a:pPr lvl="0">
              <a:spcBef>
                <a:spcPts val="0"/>
              </a:spcBef>
              <a:buNone/>
            </a:pPr>
            <a:r>
              <a:rPr b="0" lang="en" sz="4200"/>
              <a:t>PCDM - Stage</a:t>
            </a:r>
          </a:p>
          <a:p>
            <a:pPr lvl="0">
              <a:spcBef>
                <a:spcPts val="0"/>
              </a:spcBef>
              <a:buNone/>
            </a:pPr>
            <a:r>
              <a:rPr b="0" lang="en" sz="4200"/>
              <a:t>IIIF - Lobby</a:t>
            </a:r>
          </a:p>
          <a:p>
            <a:pPr lvl="0">
              <a:spcBef>
                <a:spcPts val="0"/>
              </a:spcBef>
              <a:buNone/>
            </a:pPr>
            <a:r>
              <a:rPr b="0" lang="en" sz="4200"/>
              <a:t>EDM/DPLA - Back of auditorium</a:t>
            </a:r>
          </a:p>
          <a:p>
            <a:pPr lvl="0" rtl="0" algn="l">
              <a:spcBef>
                <a:spcPts val="0"/>
              </a:spcBef>
              <a:buNone/>
            </a:pPr>
            <a:r>
              <a:rPr b="0" lang="en" sz="4200" u="sng"/>
              <a:t>Use the Shared Drive for Notes</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715" name="Shape 715"/>
        <p:cNvGrpSpPr/>
        <p:nvPr/>
      </p:nvGrpSpPr>
      <p:grpSpPr>
        <a:xfrm>
          <a:off x="0" y="0"/>
          <a:ext cx="0" cy="0"/>
          <a:chOff x="0" y="0"/>
          <a:chExt cx="0" cy="0"/>
        </a:xfrm>
      </p:grpSpPr>
      <p:sp>
        <p:nvSpPr>
          <p:cNvPr id="716" name="Shape 716"/>
          <p:cNvSpPr txBox="1"/>
          <p:nvPr>
            <p:ph type="title"/>
          </p:nvPr>
        </p:nvSpPr>
        <p:spPr>
          <a:xfrm>
            <a:off x="311700" y="896375"/>
            <a:ext cx="8520600" cy="3041400"/>
          </a:xfrm>
          <a:prstGeom prst="rect">
            <a:avLst/>
          </a:prstGeom>
        </p:spPr>
        <p:txBody>
          <a:bodyPr anchorCtr="0" anchor="ctr" bIns="91425" lIns="91425" rIns="91425" tIns="91425">
            <a:noAutofit/>
          </a:bodyPr>
          <a:lstStyle/>
          <a:p>
            <a:pPr lvl="0" rtl="0">
              <a:spcBef>
                <a:spcPts val="0"/>
              </a:spcBef>
              <a:buNone/>
            </a:pPr>
            <a:r>
              <a:rPr lang="en" sz="4200">
                <a:solidFill>
                  <a:srgbClr val="FFFFFF"/>
                </a:solidFill>
              </a:rPr>
              <a:t>10 Minute Break</a:t>
            </a:r>
          </a:p>
          <a:p>
            <a:pPr lvl="0" rtl="0">
              <a:spcBef>
                <a:spcPts val="0"/>
              </a:spcBef>
              <a:buNone/>
            </a:pPr>
            <a:r>
              <a:rPr lang="en" sz="4200">
                <a:solidFill>
                  <a:srgbClr val="FFFFFF"/>
                </a:solidFill>
              </a:rPr>
              <a:t>Reconvene at 12:05 ish</a:t>
            </a:r>
          </a:p>
        </p:txBody>
      </p:sp>
      <p:cxnSp>
        <p:nvCxnSpPr>
          <p:cNvPr id="717" name="Shape 717"/>
          <p:cNvCxnSpPr/>
          <p:nvPr/>
        </p:nvCxnSpPr>
        <p:spPr>
          <a:xfrm>
            <a:off x="1936200" y="1408584"/>
            <a:ext cx="5271600" cy="0"/>
          </a:xfrm>
          <a:prstGeom prst="straightConnector1">
            <a:avLst/>
          </a:prstGeom>
          <a:noFill/>
          <a:ln cap="flat" cmpd="sng" w="228600">
            <a:solidFill>
              <a:srgbClr val="FFFFFF"/>
            </a:solidFill>
            <a:prstDash val="solid"/>
            <a:round/>
            <a:headEnd len="lg" w="lg" type="none"/>
            <a:tailEnd len="lg" w="lg" type="none"/>
          </a:ln>
        </p:spPr>
      </p:cxnSp>
      <p:cxnSp>
        <p:nvCxnSpPr>
          <p:cNvPr id="718" name="Shape 718"/>
          <p:cNvCxnSpPr/>
          <p:nvPr/>
        </p:nvCxnSpPr>
        <p:spPr>
          <a:xfrm>
            <a:off x="1936200" y="3556500"/>
            <a:ext cx="5271600" cy="0"/>
          </a:xfrm>
          <a:prstGeom prst="straightConnector1">
            <a:avLst/>
          </a:prstGeom>
          <a:noFill/>
          <a:ln cap="flat" cmpd="sng" w="228600">
            <a:solidFill>
              <a:srgbClr val="FFFFFF"/>
            </a:solidFill>
            <a:prstDash val="solid"/>
            <a:round/>
            <a:headEnd len="lg" w="lg" type="none"/>
            <a:tailEnd len="lg" w="lg"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722" name="Shape 722"/>
        <p:cNvGrpSpPr/>
        <p:nvPr/>
      </p:nvGrpSpPr>
      <p:grpSpPr>
        <a:xfrm>
          <a:off x="0" y="0"/>
          <a:ext cx="0" cy="0"/>
          <a:chOff x="0" y="0"/>
          <a:chExt cx="0" cy="0"/>
        </a:xfrm>
      </p:grpSpPr>
      <p:sp>
        <p:nvSpPr>
          <p:cNvPr id="723" name="Shape 723"/>
          <p:cNvSpPr txBox="1"/>
          <p:nvPr>
            <p:ph type="title"/>
          </p:nvPr>
        </p:nvSpPr>
        <p:spPr>
          <a:xfrm>
            <a:off x="311700" y="1495275"/>
            <a:ext cx="8520600" cy="2078400"/>
          </a:xfrm>
          <a:prstGeom prst="rect">
            <a:avLst/>
          </a:prstGeom>
        </p:spPr>
        <p:txBody>
          <a:bodyPr anchorCtr="0" anchor="ctr" bIns="91425" lIns="91425" rIns="91425" tIns="91425">
            <a:noAutofit/>
          </a:bodyPr>
          <a:lstStyle/>
          <a:p>
            <a:pPr lvl="0">
              <a:spcBef>
                <a:spcPts val="0"/>
              </a:spcBef>
              <a:buNone/>
            </a:pPr>
            <a:r>
              <a:rPr lang="en" sz="4200"/>
              <a:t>Breakouts Recap</a:t>
            </a:r>
          </a:p>
          <a:p>
            <a:pPr lvl="0" rtl="0">
              <a:spcBef>
                <a:spcPts val="0"/>
              </a:spcBef>
              <a:buNone/>
            </a:pPr>
            <a:r>
              <a:rPr lang="en" sz="3000"/>
              <a:t>Volunteer from each Breakout to Report Back on Your Group’s Modeling Work</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727" name="Shape 727"/>
        <p:cNvGrpSpPr/>
        <p:nvPr/>
      </p:nvGrpSpPr>
      <p:grpSpPr>
        <a:xfrm>
          <a:off x="0" y="0"/>
          <a:ext cx="0" cy="0"/>
          <a:chOff x="0" y="0"/>
          <a:chExt cx="0" cy="0"/>
        </a:xfrm>
      </p:grpSpPr>
      <p:sp>
        <p:nvSpPr>
          <p:cNvPr id="728" name="Shape 72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Different Models, Different Data?</a:t>
            </a:r>
          </a:p>
        </p:txBody>
      </p:sp>
      <p:sp>
        <p:nvSpPr>
          <p:cNvPr id="729" name="Shape 72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68300" lvl="0" marL="457200" marR="0" rtl="0" algn="l">
              <a:lnSpc>
                <a:spcPct val="115000"/>
              </a:lnSpc>
              <a:spcBef>
                <a:spcPts val="0"/>
              </a:spcBef>
              <a:spcAft>
                <a:spcPts val="1600"/>
              </a:spcAft>
              <a:buClr>
                <a:schemeClr val="dk1"/>
              </a:buClr>
              <a:buSzPct val="100000"/>
            </a:pPr>
            <a:r>
              <a:rPr lang="en" sz="2200">
                <a:solidFill>
                  <a:schemeClr val="dk1"/>
                </a:solidFill>
              </a:rPr>
              <a:t>How do our breakout group responses, ideas, approaches compare?</a:t>
            </a:r>
          </a:p>
          <a:p>
            <a:pPr indent="-368300" lvl="0" marL="457200" marR="0" rtl="0" algn="l">
              <a:lnSpc>
                <a:spcPct val="115000"/>
              </a:lnSpc>
              <a:spcBef>
                <a:spcPts val="0"/>
              </a:spcBef>
              <a:spcAft>
                <a:spcPts val="1600"/>
              </a:spcAft>
              <a:buClr>
                <a:schemeClr val="dk1"/>
              </a:buClr>
              <a:buSzPct val="100000"/>
            </a:pPr>
            <a:r>
              <a:rPr lang="en" sz="2200">
                <a:solidFill>
                  <a:schemeClr val="dk1"/>
                </a:solidFill>
              </a:rPr>
              <a:t>How do we use modeling to build interoperability + shared understanding? </a:t>
            </a:r>
          </a:p>
          <a:p>
            <a:pPr indent="-368300" lvl="0" marL="457200" marR="0" rtl="0" algn="l">
              <a:lnSpc>
                <a:spcPct val="115000"/>
              </a:lnSpc>
              <a:spcBef>
                <a:spcPts val="0"/>
              </a:spcBef>
              <a:spcAft>
                <a:spcPts val="1600"/>
              </a:spcAft>
              <a:buClr>
                <a:schemeClr val="dk1"/>
              </a:buClr>
              <a:buSzPct val="100000"/>
            </a:pPr>
            <a:r>
              <a:rPr lang="en" sz="2200">
                <a:solidFill>
                  <a:schemeClr val="dk1"/>
                </a:solidFill>
              </a:rPr>
              <a:t>Where do we see differences in what data modeling accomplishes across these breakouts?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pic>
        <p:nvPicPr>
          <p:cNvPr id="173" name="Shape 173"/>
          <p:cNvPicPr preferRelativeResize="0"/>
          <p:nvPr/>
        </p:nvPicPr>
        <p:blipFill rotWithShape="1">
          <a:blip r:embed="rId3">
            <a:alphaModFix/>
          </a:blip>
          <a:srcRect b="10621" l="0" r="0" t="8294"/>
          <a:stretch/>
        </p:blipFill>
        <p:spPr>
          <a:xfrm>
            <a:off x="0" y="1223649"/>
            <a:ext cx="9144000" cy="3691699"/>
          </a:xfrm>
          <a:prstGeom prst="rect">
            <a:avLst/>
          </a:prstGeom>
          <a:noFill/>
          <a:ln>
            <a:noFill/>
          </a:ln>
        </p:spPr>
      </p:pic>
      <p:sp>
        <p:nvSpPr>
          <p:cNvPr id="174" name="Shape 174"/>
          <p:cNvSpPr txBox="1"/>
          <p:nvPr/>
        </p:nvSpPr>
        <p:spPr>
          <a:xfrm>
            <a:off x="464125" y="307550"/>
            <a:ext cx="8520600" cy="771000"/>
          </a:xfrm>
          <a:prstGeom prst="rect">
            <a:avLst/>
          </a:prstGeom>
          <a:noFill/>
          <a:ln>
            <a:noFill/>
          </a:ln>
        </p:spPr>
        <p:txBody>
          <a:bodyPr anchorCtr="0" anchor="t" bIns="91425" lIns="91425" rIns="91425" tIns="91425">
            <a:noAutofit/>
          </a:bodyPr>
          <a:lstStyle/>
          <a:p>
            <a:pPr lvl="0" rtl="0" algn="ctr">
              <a:spcBef>
                <a:spcPts val="0"/>
              </a:spcBef>
              <a:buNone/>
            </a:pPr>
            <a:r>
              <a:rPr b="1" lang="en" sz="4200">
                <a:solidFill>
                  <a:srgbClr val="3D85C6"/>
                </a:solidFill>
                <a:latin typeface="Montserrat"/>
                <a:ea typeface="Montserrat"/>
                <a:cs typeface="Montserrat"/>
                <a:sym typeface="Montserrat"/>
              </a:rPr>
              <a:t>Are you ready to data model?</a:t>
            </a: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733" name="Shape 733"/>
        <p:cNvGrpSpPr/>
        <p:nvPr/>
      </p:nvGrpSpPr>
      <p:grpSpPr>
        <a:xfrm>
          <a:off x="0" y="0"/>
          <a:ext cx="0" cy="0"/>
          <a:chOff x="0" y="0"/>
          <a:chExt cx="0" cy="0"/>
        </a:xfrm>
      </p:grpSpPr>
      <p:sp>
        <p:nvSpPr>
          <p:cNvPr id="734" name="Shape 734"/>
          <p:cNvSpPr txBox="1"/>
          <p:nvPr>
            <p:ph type="title"/>
          </p:nvPr>
        </p:nvSpPr>
        <p:spPr>
          <a:xfrm>
            <a:off x="311700" y="1822950"/>
            <a:ext cx="8520600" cy="1323600"/>
          </a:xfrm>
          <a:prstGeom prst="rect">
            <a:avLst/>
          </a:prstGeom>
        </p:spPr>
        <p:txBody>
          <a:bodyPr anchorCtr="0" anchor="ctr" bIns="91425" lIns="91425" rIns="91425" tIns="91425">
            <a:noAutofit/>
          </a:bodyPr>
          <a:lstStyle/>
          <a:p>
            <a:pPr lvl="0" rtl="0">
              <a:spcBef>
                <a:spcPts val="0"/>
              </a:spcBef>
              <a:buNone/>
            </a:pPr>
            <a:r>
              <a:rPr lang="en" sz="4200"/>
              <a:t>Building Data Modeling in the Hydra Community</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sp>
        <p:nvSpPr>
          <p:cNvPr id="739" name="Shape 739"/>
          <p:cNvSpPr txBox="1"/>
          <p:nvPr>
            <p:ph type="title"/>
          </p:nvPr>
        </p:nvSpPr>
        <p:spPr>
          <a:xfrm>
            <a:off x="474475" y="450125"/>
            <a:ext cx="3163200" cy="2062200"/>
          </a:xfrm>
          <a:prstGeom prst="rect">
            <a:avLst/>
          </a:prstGeom>
        </p:spPr>
        <p:txBody>
          <a:bodyPr anchorCtr="0" anchor="t" bIns="91425" lIns="91425" rIns="91425" tIns="91425">
            <a:noAutofit/>
          </a:bodyPr>
          <a:lstStyle/>
          <a:p>
            <a:pPr lvl="0">
              <a:spcBef>
                <a:spcPts val="0"/>
              </a:spcBef>
              <a:buNone/>
            </a:pPr>
            <a:r>
              <a:rPr lang="en" sz="3200">
                <a:solidFill>
                  <a:srgbClr val="3D85C6"/>
                </a:solidFill>
              </a:rPr>
              <a:t>Maintaining Hydra Data Modeling Momentum</a:t>
            </a:r>
          </a:p>
        </p:txBody>
      </p:sp>
      <p:sp>
        <p:nvSpPr>
          <p:cNvPr id="740" name="Shape 740"/>
          <p:cNvSpPr txBox="1"/>
          <p:nvPr>
            <p:ph idx="1" type="body"/>
          </p:nvPr>
        </p:nvSpPr>
        <p:spPr>
          <a:xfrm>
            <a:off x="3828775" y="450125"/>
            <a:ext cx="4863000" cy="4387800"/>
          </a:xfrm>
          <a:prstGeom prst="rect">
            <a:avLst/>
          </a:prstGeom>
        </p:spPr>
        <p:txBody>
          <a:bodyPr anchorCtr="0" anchor="t" bIns="91425" lIns="91425" rIns="91425" tIns="91425">
            <a:noAutofit/>
          </a:bodyPr>
          <a:lstStyle/>
          <a:p>
            <a:pPr indent="-368300" lvl="0" marL="457200" rtl="0">
              <a:spcBef>
                <a:spcPts val="0"/>
              </a:spcBef>
              <a:buSzPct val="100000"/>
            </a:pPr>
            <a:r>
              <a:rPr lang="en" sz="2200">
                <a:solidFill>
                  <a:schemeClr val="hlink"/>
                </a:solidFill>
                <a:hlinkClick r:id="rId3"/>
              </a:rPr>
              <a:t>Hydra Metadata Interest Group</a:t>
            </a:r>
          </a:p>
          <a:p>
            <a:pPr indent="-368300" lvl="1" marL="914400" rtl="0">
              <a:spcBef>
                <a:spcPts val="0"/>
              </a:spcBef>
              <a:buSzPct val="100000"/>
            </a:pPr>
            <a:r>
              <a:rPr lang="en" sz="2200"/>
              <a:t>#metadata on </a:t>
            </a:r>
            <a:r>
              <a:rPr lang="en" sz="2200">
                <a:solidFill>
                  <a:schemeClr val="hlink"/>
                </a:solidFill>
                <a:hlinkClick r:id="rId4"/>
              </a:rPr>
              <a:t>project-hydra</a:t>
            </a:r>
            <a:r>
              <a:rPr lang="en" sz="2200"/>
              <a:t> Slack</a:t>
            </a:r>
          </a:p>
          <a:p>
            <a:pPr indent="-368300" lvl="0" marL="457200" rtl="0">
              <a:spcBef>
                <a:spcPts val="0"/>
              </a:spcBef>
              <a:buSzPct val="100000"/>
            </a:pPr>
            <a:r>
              <a:rPr lang="en" sz="2200"/>
              <a:t>Project-hydra Slack channels that discuss modeling:</a:t>
            </a:r>
          </a:p>
          <a:p>
            <a:pPr indent="-368300" lvl="1" marL="914400" rtl="0">
              <a:spcBef>
                <a:spcPts val="0"/>
              </a:spcBef>
              <a:buSzPct val="100000"/>
            </a:pPr>
            <a:r>
              <a:rPr lang="en" sz="2200"/>
              <a:t>#architecture</a:t>
            </a:r>
          </a:p>
          <a:p>
            <a:pPr indent="-368300" lvl="1" marL="914400" rtl="0">
              <a:spcBef>
                <a:spcPts val="0"/>
              </a:spcBef>
              <a:buSzPct val="100000"/>
            </a:pPr>
            <a:r>
              <a:rPr lang="en" sz="2200"/>
              <a:t>#geomodeling</a:t>
            </a:r>
          </a:p>
          <a:p>
            <a:pPr indent="-368300" lvl="1" marL="914400" rtl="0">
              <a:spcBef>
                <a:spcPts val="0"/>
              </a:spcBef>
              <a:buSzPct val="100000"/>
            </a:pPr>
            <a:r>
              <a:rPr lang="en" sz="2200"/>
              <a:t>#hylandora</a:t>
            </a:r>
          </a:p>
          <a:p>
            <a:pPr indent="-368300" lvl="0" marL="457200" rtl="0">
              <a:spcBef>
                <a:spcPts val="0"/>
              </a:spcBef>
              <a:buSzPct val="100000"/>
            </a:pPr>
            <a:r>
              <a:rPr lang="en" sz="2200">
                <a:solidFill>
                  <a:schemeClr val="hlink"/>
                </a:solidFill>
                <a:hlinkClick r:id="rId5"/>
              </a:rPr>
              <a:t>Hydra-Tech</a:t>
            </a:r>
            <a:r>
              <a:rPr lang="en" sz="2200"/>
              <a:t> Mailing List</a:t>
            </a:r>
          </a:p>
          <a:p>
            <a:pPr indent="-368300" lvl="0" marL="457200" rtl="0">
              <a:spcBef>
                <a:spcPts val="0"/>
              </a:spcBef>
              <a:buSzPct val="100000"/>
            </a:pPr>
            <a:r>
              <a:rPr lang="en" sz="2200">
                <a:solidFill>
                  <a:schemeClr val="hlink"/>
                </a:solidFill>
                <a:hlinkClick r:id="rId6"/>
              </a:rPr>
              <a:t>Notes &amp; Shared Resources from Workshop</a:t>
            </a:r>
            <a:r>
              <a:rPr lang="en" sz="2200"/>
              <a:t>- Keep Adding to this!</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4" name="Shape 744"/>
        <p:cNvGrpSpPr/>
        <p:nvPr/>
      </p:nvGrpSpPr>
      <p:grpSpPr>
        <a:xfrm>
          <a:off x="0" y="0"/>
          <a:ext cx="0" cy="0"/>
          <a:chOff x="0" y="0"/>
          <a:chExt cx="0" cy="0"/>
        </a:xfrm>
      </p:grpSpPr>
      <p:sp>
        <p:nvSpPr>
          <p:cNvPr id="745" name="Shape 745"/>
          <p:cNvSpPr txBox="1"/>
          <p:nvPr>
            <p:ph type="title"/>
          </p:nvPr>
        </p:nvSpPr>
        <p:spPr>
          <a:xfrm>
            <a:off x="474475" y="450125"/>
            <a:ext cx="3163200" cy="2811900"/>
          </a:xfrm>
          <a:prstGeom prst="rect">
            <a:avLst/>
          </a:prstGeom>
        </p:spPr>
        <p:txBody>
          <a:bodyPr anchorCtr="0" anchor="t" bIns="91425" lIns="91425" rIns="91425" tIns="91425">
            <a:noAutofit/>
          </a:bodyPr>
          <a:lstStyle/>
          <a:p>
            <a:pPr lvl="0" rtl="0">
              <a:spcBef>
                <a:spcPts val="0"/>
              </a:spcBef>
              <a:buNone/>
            </a:pPr>
            <a:r>
              <a:rPr lang="en" sz="3200">
                <a:solidFill>
                  <a:srgbClr val="3D85C6"/>
                </a:solidFill>
              </a:rPr>
              <a:t>Broader or Related Communities Working on Modeling</a:t>
            </a:r>
          </a:p>
        </p:txBody>
      </p:sp>
      <p:sp>
        <p:nvSpPr>
          <p:cNvPr id="746" name="Shape 746"/>
          <p:cNvSpPr txBox="1"/>
          <p:nvPr>
            <p:ph idx="1" type="body"/>
          </p:nvPr>
        </p:nvSpPr>
        <p:spPr>
          <a:xfrm>
            <a:off x="3828775" y="450125"/>
            <a:ext cx="4863000" cy="4383900"/>
          </a:xfrm>
          <a:prstGeom prst="rect">
            <a:avLst/>
          </a:prstGeom>
        </p:spPr>
        <p:txBody>
          <a:bodyPr anchorCtr="0" anchor="t" bIns="91425" lIns="91425" rIns="91425" tIns="91425">
            <a:noAutofit/>
          </a:bodyPr>
          <a:lstStyle/>
          <a:p>
            <a:pPr indent="-368300" lvl="0" marL="457200" marR="0" rtl="0">
              <a:spcBef>
                <a:spcPts val="0"/>
              </a:spcBef>
              <a:buSzPct val="100000"/>
            </a:pPr>
            <a:r>
              <a:rPr lang="en" sz="2200" u="sng">
                <a:solidFill>
                  <a:schemeClr val="hlink"/>
                </a:solidFill>
                <a:hlinkClick r:id="rId3"/>
              </a:rPr>
              <a:t>PCDM</a:t>
            </a:r>
          </a:p>
          <a:p>
            <a:pPr indent="-368300" lvl="0" marL="457200" marR="0" rtl="0">
              <a:spcBef>
                <a:spcPts val="0"/>
              </a:spcBef>
              <a:buSzPct val="100000"/>
            </a:pPr>
            <a:r>
              <a:rPr lang="en" sz="2200" u="sng">
                <a:solidFill>
                  <a:schemeClr val="hlink"/>
                </a:solidFill>
                <a:hlinkClick r:id="rId4"/>
              </a:rPr>
              <a:t>IIIF</a:t>
            </a:r>
          </a:p>
          <a:p>
            <a:pPr indent="-368300" lvl="0" marL="457200" marR="0" rtl="0">
              <a:spcBef>
                <a:spcPts val="0"/>
              </a:spcBef>
              <a:buSzPct val="100000"/>
            </a:pPr>
            <a:r>
              <a:rPr lang="en" sz="2200" u="sng">
                <a:solidFill>
                  <a:schemeClr val="hlink"/>
                </a:solidFill>
                <a:hlinkClick r:id="rId5"/>
              </a:rPr>
              <a:t>Fedora 4</a:t>
            </a:r>
            <a:r>
              <a:rPr lang="en" sz="2200"/>
              <a:t> (&amp; Fedora broadly)</a:t>
            </a:r>
          </a:p>
          <a:p>
            <a:pPr indent="-368300" lvl="0" marL="457200" marR="0" rtl="0">
              <a:spcBef>
                <a:spcPts val="0"/>
              </a:spcBef>
              <a:buSzPct val="100000"/>
            </a:pPr>
            <a:r>
              <a:rPr lang="en" sz="2200" u="sng">
                <a:solidFill>
                  <a:schemeClr val="hlink"/>
                </a:solidFill>
                <a:hlinkClick r:id="rId6"/>
              </a:rPr>
              <a:t>Islandora</a:t>
            </a:r>
          </a:p>
          <a:p>
            <a:pPr indent="-368300" lvl="1" marL="914400" marR="0" rtl="0">
              <a:spcBef>
                <a:spcPts val="0"/>
              </a:spcBef>
              <a:buSzPct val="100000"/>
            </a:pPr>
            <a:r>
              <a:rPr lang="en" sz="2200" u="sng">
                <a:solidFill>
                  <a:schemeClr val="hlink"/>
                </a:solidFill>
                <a:hlinkClick r:id="rId7"/>
              </a:rPr>
              <a:t>CLAW / Islandora &amp; Fedora 4 Architecture</a:t>
            </a:r>
          </a:p>
          <a:p>
            <a:pPr indent="-368300" lvl="1" marL="914400" marR="0" rtl="0">
              <a:spcBef>
                <a:spcPts val="0"/>
              </a:spcBef>
              <a:buSzPct val="100000"/>
            </a:pPr>
            <a:r>
              <a:rPr lang="en" sz="2200" u="sng">
                <a:solidFill>
                  <a:schemeClr val="hlink"/>
                </a:solidFill>
                <a:hlinkClick r:id="rId8"/>
              </a:rPr>
              <a:t>Islandora Interest Groups (Includes Metadata)</a:t>
            </a:r>
          </a:p>
          <a:p>
            <a:pPr indent="-368300" lvl="0" marL="457200" rtl="0">
              <a:spcBef>
                <a:spcPts val="0"/>
              </a:spcBef>
              <a:buSzPct val="100000"/>
            </a:pPr>
            <a:r>
              <a:rPr lang="en" sz="2200" u="sng">
                <a:solidFill>
                  <a:schemeClr val="hlink"/>
                </a:solidFill>
                <a:hlinkClick r:id="rId9"/>
              </a:rPr>
              <a:t>Europeana Data Modeling Work</a:t>
            </a:r>
          </a:p>
          <a:p>
            <a:pPr indent="-368300" lvl="0" marL="457200" rtl="0">
              <a:spcBef>
                <a:spcPts val="0"/>
              </a:spcBef>
              <a:buSzPct val="100000"/>
            </a:pPr>
            <a:r>
              <a:rPr lang="en" sz="2200"/>
              <a:t>W3C Efforts: </a:t>
            </a:r>
            <a:r>
              <a:rPr lang="en" sz="2200" u="sng">
                <a:solidFill>
                  <a:schemeClr val="hlink"/>
                </a:solidFill>
                <a:hlinkClick r:id="rId10"/>
              </a:rPr>
              <a:t>LDP</a:t>
            </a:r>
            <a:r>
              <a:rPr lang="en" sz="2200"/>
              <a:t>, </a:t>
            </a:r>
            <a:r>
              <a:rPr lang="en" sz="2200" u="sng">
                <a:solidFill>
                  <a:schemeClr val="hlink"/>
                </a:solidFill>
                <a:hlinkClick r:id="rId11"/>
              </a:rPr>
              <a:t>Shapes</a:t>
            </a:r>
            <a:r>
              <a:rPr lang="en" sz="2200"/>
              <a:t>, … </a:t>
            </a:r>
          </a:p>
          <a:p>
            <a:pPr indent="-368300" lvl="0" marL="457200" rtl="0">
              <a:spcBef>
                <a:spcPts val="0"/>
              </a:spcBef>
              <a:buSzPct val="100000"/>
            </a:pPr>
            <a:r>
              <a:rPr lang="en" sz="2200" u="sng">
                <a:solidFill>
                  <a:schemeClr val="hlink"/>
                </a:solidFill>
                <a:hlinkClick r:id="rId12"/>
              </a:rPr>
              <a:t>DCMI Work</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0" name="Shape 750"/>
        <p:cNvGrpSpPr/>
        <p:nvPr/>
      </p:nvGrpSpPr>
      <p:grpSpPr>
        <a:xfrm>
          <a:off x="0" y="0"/>
          <a:ext cx="0" cy="0"/>
          <a:chOff x="0" y="0"/>
          <a:chExt cx="0" cy="0"/>
        </a:xfrm>
      </p:grpSpPr>
      <p:sp>
        <p:nvSpPr>
          <p:cNvPr id="751" name="Shape 751"/>
          <p:cNvSpPr txBox="1"/>
          <p:nvPr>
            <p:ph type="title"/>
          </p:nvPr>
        </p:nvSpPr>
        <p:spPr>
          <a:xfrm>
            <a:off x="474475" y="450125"/>
            <a:ext cx="3163200" cy="2062200"/>
          </a:xfrm>
          <a:prstGeom prst="rect">
            <a:avLst/>
          </a:prstGeom>
        </p:spPr>
        <p:txBody>
          <a:bodyPr anchorCtr="0" anchor="t" bIns="91425" lIns="91425" rIns="91425" tIns="91425">
            <a:noAutofit/>
          </a:bodyPr>
          <a:lstStyle/>
          <a:p>
            <a:pPr indent="0" lvl="0" marL="0" marR="0" rtl="0" algn="l">
              <a:lnSpc>
                <a:spcPct val="100000"/>
              </a:lnSpc>
              <a:spcBef>
                <a:spcPts val="0"/>
              </a:spcBef>
              <a:spcAft>
                <a:spcPts val="0"/>
              </a:spcAft>
              <a:buNone/>
            </a:pPr>
            <a:r>
              <a:rPr lang="en" sz="3200">
                <a:solidFill>
                  <a:srgbClr val="3D85C6"/>
                </a:solidFill>
              </a:rPr>
              <a:t>Data Modeling Tools &amp; Resources</a:t>
            </a:r>
          </a:p>
        </p:txBody>
      </p:sp>
      <p:sp>
        <p:nvSpPr>
          <p:cNvPr id="752" name="Shape 752"/>
          <p:cNvSpPr txBox="1"/>
          <p:nvPr>
            <p:ph idx="1" type="body"/>
          </p:nvPr>
        </p:nvSpPr>
        <p:spPr>
          <a:xfrm>
            <a:off x="3828775" y="450125"/>
            <a:ext cx="4863000" cy="4452600"/>
          </a:xfrm>
          <a:prstGeom prst="rect">
            <a:avLst/>
          </a:prstGeom>
        </p:spPr>
        <p:txBody>
          <a:bodyPr anchorCtr="0" anchor="t" bIns="91425" lIns="91425" rIns="91425" tIns="91425">
            <a:noAutofit/>
          </a:bodyPr>
          <a:lstStyle/>
          <a:p>
            <a:pPr indent="-368300" lvl="0" marL="457200" rtl="0">
              <a:spcBef>
                <a:spcPts val="0"/>
              </a:spcBef>
              <a:buSzPct val="100000"/>
            </a:pPr>
            <a:r>
              <a:rPr lang="en" sz="2200" u="sng">
                <a:solidFill>
                  <a:schemeClr val="hlink"/>
                </a:solidFill>
                <a:hlinkClick r:id="rId3"/>
              </a:rPr>
              <a:t>Data Modeling Resources Going Forward</a:t>
            </a:r>
          </a:p>
          <a:p>
            <a:pPr indent="-368300" lvl="1" marL="914400" rtl="0">
              <a:spcBef>
                <a:spcPts val="0"/>
              </a:spcBef>
              <a:buClr>
                <a:srgbClr val="434343"/>
              </a:buClr>
              <a:buSzPct val="100000"/>
            </a:pPr>
            <a:r>
              <a:rPr lang="en" sz="2200">
                <a:solidFill>
                  <a:srgbClr val="434343"/>
                </a:solidFill>
              </a:rPr>
              <a:t>Starter List of Tools</a:t>
            </a:r>
          </a:p>
          <a:p>
            <a:pPr indent="-368300" lvl="1" marL="914400" rtl="0">
              <a:spcBef>
                <a:spcPts val="0"/>
              </a:spcBef>
              <a:buClr>
                <a:srgbClr val="434343"/>
              </a:buClr>
              <a:buSzPct val="100000"/>
            </a:pPr>
            <a:r>
              <a:rPr lang="en" sz="2200">
                <a:solidFill>
                  <a:srgbClr val="434343"/>
                </a:solidFill>
              </a:rPr>
              <a:t>Some Links to Modeling Work in Cultural Heritage Institutions</a:t>
            </a:r>
          </a:p>
          <a:p>
            <a:pPr indent="-368300" lvl="0" marL="457200" rtl="0">
              <a:spcBef>
                <a:spcPts val="0"/>
              </a:spcBef>
              <a:buClr>
                <a:srgbClr val="434343"/>
              </a:buClr>
              <a:buSzPct val="100000"/>
            </a:pPr>
            <a:r>
              <a:rPr lang="en" sz="2200">
                <a:solidFill>
                  <a:srgbClr val="434343"/>
                </a:solidFill>
              </a:rPr>
              <a:t>Data Modeling Needs in Hydra &amp; Related (PCDM, Fedora) Communities:</a:t>
            </a:r>
          </a:p>
          <a:p>
            <a:pPr indent="-368300" lvl="1" marL="914400" rtl="0">
              <a:spcBef>
                <a:spcPts val="0"/>
              </a:spcBef>
              <a:buClr>
                <a:srgbClr val="434343"/>
              </a:buClr>
              <a:buSzPct val="100000"/>
            </a:pPr>
            <a:r>
              <a:rPr lang="en" sz="2200">
                <a:solidFill>
                  <a:srgbClr val="434343"/>
                </a:solidFill>
              </a:rPr>
              <a:t>Location for Open Discussions &amp; Issues</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73763"/>
        </a:solidFill>
      </p:bgPr>
    </p:bg>
    <p:spTree>
      <p:nvGrpSpPr>
        <p:cNvPr id="756" name="Shape 756"/>
        <p:cNvGrpSpPr/>
        <p:nvPr/>
      </p:nvGrpSpPr>
      <p:grpSpPr>
        <a:xfrm>
          <a:off x="0" y="0"/>
          <a:ext cx="0" cy="0"/>
          <a:chOff x="0" y="0"/>
          <a:chExt cx="0" cy="0"/>
        </a:xfrm>
      </p:grpSpPr>
      <p:sp>
        <p:nvSpPr>
          <p:cNvPr id="757" name="Shape 757"/>
          <p:cNvSpPr txBox="1"/>
          <p:nvPr>
            <p:ph type="ctrTitle"/>
          </p:nvPr>
        </p:nvSpPr>
        <p:spPr>
          <a:xfrm>
            <a:off x="311708" y="1354175"/>
            <a:ext cx="8520600" cy="2052600"/>
          </a:xfrm>
          <a:prstGeom prst="rect">
            <a:avLst/>
          </a:prstGeom>
          <a:noFill/>
        </p:spPr>
        <p:txBody>
          <a:bodyPr anchorCtr="0" anchor="b" bIns="91425" lIns="91425" rIns="91425" tIns="91425">
            <a:noAutofit/>
          </a:bodyPr>
          <a:lstStyle/>
          <a:p>
            <a:pPr lvl="0" rtl="0">
              <a:spcBef>
                <a:spcPts val="0"/>
              </a:spcBef>
              <a:buNone/>
            </a:pPr>
            <a:r>
              <a:rPr lang="en" sz="4000">
                <a:solidFill>
                  <a:srgbClr val="FFFFFF"/>
                </a:solidFill>
              </a:rPr>
              <a:t>Your ideas to continue support for data modeling in communities?</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8F8F8"/>
        </a:solidFill>
      </p:bgPr>
    </p:bg>
    <p:spTree>
      <p:nvGrpSpPr>
        <p:cNvPr id="761" name="Shape 761"/>
        <p:cNvGrpSpPr/>
        <p:nvPr/>
      </p:nvGrpSpPr>
      <p:grpSpPr>
        <a:xfrm>
          <a:off x="0" y="0"/>
          <a:ext cx="0" cy="0"/>
          <a:chOff x="0" y="0"/>
          <a:chExt cx="0" cy="0"/>
        </a:xfrm>
      </p:grpSpPr>
      <p:sp>
        <p:nvSpPr>
          <p:cNvPr id="762" name="Shape 762"/>
          <p:cNvSpPr txBox="1"/>
          <p:nvPr>
            <p:ph type="title"/>
          </p:nvPr>
        </p:nvSpPr>
        <p:spPr>
          <a:xfrm>
            <a:off x="311700" y="1297025"/>
            <a:ext cx="8520600" cy="2710800"/>
          </a:xfrm>
          <a:prstGeom prst="rect">
            <a:avLst/>
          </a:prstGeom>
        </p:spPr>
        <p:txBody>
          <a:bodyPr anchorCtr="0" anchor="b" bIns="91425" lIns="91425" rIns="91425" tIns="91425">
            <a:noAutofit/>
          </a:bodyPr>
          <a:lstStyle/>
          <a:p>
            <a:pPr lvl="0" rtl="0">
              <a:spcBef>
                <a:spcPts val="0"/>
              </a:spcBef>
              <a:buNone/>
            </a:pPr>
            <a:r>
              <a:rPr lang="en" sz="5500"/>
              <a:t>Thank you!</a:t>
            </a:r>
          </a:p>
          <a:p>
            <a:pPr lvl="0">
              <a:spcBef>
                <a:spcPts val="0"/>
              </a:spcBef>
              <a:buNone/>
            </a:pPr>
            <a:r>
              <a:t/>
            </a:r>
            <a:endParaRPr sz="5500"/>
          </a:p>
          <a:p>
            <a:pPr lvl="0" rtl="0">
              <a:spcBef>
                <a:spcPts val="0"/>
              </a:spcBef>
              <a:buNone/>
            </a:pPr>
            <a:r>
              <a:rPr lang="en" sz="5500"/>
              <a:t>bit.ly/HC16DataModels</a:t>
            </a:r>
          </a:p>
        </p:txBody>
      </p:sp>
      <p:cxnSp>
        <p:nvCxnSpPr>
          <p:cNvPr id="763" name="Shape 763"/>
          <p:cNvCxnSpPr>
            <a:stCxn id="762" idx="1"/>
          </p:cNvCxnSpPr>
          <p:nvPr/>
        </p:nvCxnSpPr>
        <p:spPr>
          <a:xfrm>
            <a:off x="311700" y="2652425"/>
            <a:ext cx="8520600" cy="0"/>
          </a:xfrm>
          <a:prstGeom prst="straightConnector1">
            <a:avLst/>
          </a:prstGeom>
          <a:noFill/>
          <a:ln cap="flat" cmpd="sng" w="76200">
            <a:solidFill>
              <a:srgbClr val="3D85C6"/>
            </a:solidFill>
            <a:prstDash val="solid"/>
            <a:round/>
            <a:headEnd len="lg" w="lg" type="oval"/>
            <a:tailEnd len="lg" w="lg" type="oval"/>
          </a:ln>
        </p:spPr>
      </p:cxnSp>
    </p:spTree>
  </p:cSld>
  <p:clrMapOvr>
    <a:masterClrMapping/>
  </p:clrMapOvr>
</p:sld>
</file>

<file path=ppt/theme/theme1.xml><?xml version="1.0" encoding="utf-8"?>
<a:theme xmlns:a="http://schemas.openxmlformats.org/drawingml/2006/main" xmlns:r="http://schemas.openxmlformats.org/officeDocument/2006/relationships" name="Simple Light Blu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